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3.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6.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
  </p:notesMasterIdLst>
  <p:sldIdLst>
    <p:sldId id="279" r:id="rId2"/>
    <p:sldId id="259" r:id="rId3"/>
    <p:sldId id="262" r:id="rId4"/>
    <p:sldId id="265" r:id="rId5"/>
    <p:sldId id="266" r:id="rId6"/>
    <p:sldId id="273" r:id="rId7"/>
    <p:sldId id="269" r:id="rId8"/>
    <p:sldId id="334" r:id="rId9"/>
    <p:sldId id="335" r:id="rId10"/>
    <p:sldId id="333" r:id="rId11"/>
  </p:sldIdLst>
  <p:sldSz cx="12192000" cy="6858000"/>
  <p:notesSz cx="6858000" cy="9144000"/>
  <p:embeddedFontLst>
    <p:embeddedFont>
      <p:font typeface="Source Han Sans" panose="02010600030101010101" charset="-122"/>
      <p:regular r:id="rId13"/>
    </p:embeddedFont>
    <p:embeddedFont>
      <p:font typeface="Source Han Sans CN Bold" panose="02010600030101010101" charset="-122"/>
      <p:bold r:id="rId14"/>
    </p:embeddedFont>
    <p:embeddedFont>
      <p:font typeface="Microsoft YaHei Light" panose="020B0502040204020203" pitchFamily="34" charset="-122"/>
      <p:regular r:id="rId15"/>
    </p:embeddedFont>
    <p:embeddedFont>
      <p:font typeface="等线" panose="02010600030101010101" pitchFamily="2" charset="-122"/>
      <p:regular r:id="rId16"/>
      <p:bold r:id="rId17"/>
    </p:embeddedFont>
    <p:embeddedFont>
      <p:font typeface="微软雅黑" panose="020B0503020204020204" pitchFamily="34" charset="-122"/>
      <p:regular r:id="rId18"/>
      <p:bold r:id="rId19"/>
    </p:embeddedFont>
    <p:embeddedFont>
      <p:font typeface="微软雅黑 Light" panose="020B0502040204020203" pitchFamily="34" charset="-122"/>
      <p:regular r:id="rId20"/>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685" autoAdjust="0"/>
  </p:normalViewPr>
  <p:slideViewPr>
    <p:cSldViewPr snapToGrid="0">
      <p:cViewPr varScale="1">
        <p:scale>
          <a:sx n="75" d="100"/>
          <a:sy n="75" d="100"/>
        </p:scale>
        <p:origin x="65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391AA-A512-418A-8676-E4BA731ADE3F}" type="datetimeFigureOut">
              <a:rPr lang="zh-CN" altLang="en-US" smtClean="0"/>
              <a:t>2025/6/26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7FB4A2-534C-46ED-9673-50D69A20CA6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5A519A4-300D-7F49-BFB0-8B14E8D00437}" type="slidenum">
              <a:rPr kumimoji="1" lang="zh-CN" altLang="en-US" smtClean="0"/>
              <a:t>10</a:t>
            </a:fld>
            <a:endParaRPr kumimoji="1"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自然语言处理（</a:t>
            </a:r>
            <a:r>
              <a:rPr lang="en-US" altLang="zh-CN" dirty="0"/>
              <a:t>NLP</a:t>
            </a:r>
            <a:r>
              <a:rPr lang="zh-CN" altLang="en-US" dirty="0"/>
              <a:t>）旨在弥合人类语言与计算机理解之间的鸿沟，对于许多应用来说至关重要。早期的方法在理解完整语境方面存在局限性。</a:t>
            </a:r>
            <a:r>
              <a:rPr lang="en-US" altLang="zh-CN" dirty="0"/>
              <a:t>2017</a:t>
            </a:r>
            <a:r>
              <a:rPr lang="zh-CN" altLang="en-US" dirty="0"/>
              <a:t>年，</a:t>
            </a:r>
            <a:r>
              <a:rPr lang="en-US" altLang="zh-CN" dirty="0"/>
              <a:t>Transformer </a:t>
            </a:r>
            <a:r>
              <a:rPr lang="zh-CN" altLang="en-US" dirty="0"/>
              <a:t>模型的出现彻底改变了这一领域。它通过自注意力机制（</a:t>
            </a:r>
            <a:r>
              <a:rPr lang="en-US" altLang="zh-CN" dirty="0"/>
              <a:t>self-attention mechanism</a:t>
            </a:r>
            <a:r>
              <a:rPr lang="zh-CN" altLang="en-US" dirty="0"/>
              <a:t>），使模型能够同时衡量整个序列中词语的重要性。这也引出了 </a:t>
            </a:r>
            <a:r>
              <a:rPr lang="en-US" altLang="zh-CN" dirty="0"/>
              <a:t>BERT </a:t>
            </a:r>
            <a:r>
              <a:rPr lang="zh-CN" altLang="en-US" dirty="0"/>
              <a:t>模型。</a:t>
            </a:r>
            <a:r>
              <a:rPr lang="en-US" altLang="zh-CN" dirty="0"/>
              <a:t>BERT </a:t>
            </a:r>
            <a:r>
              <a:rPr lang="zh-CN" altLang="en-US" dirty="0"/>
              <a:t>借助了 </a:t>
            </a:r>
            <a:r>
              <a:rPr lang="en-US" altLang="zh-CN" dirty="0"/>
              <a:t>Transformer </a:t>
            </a:r>
            <a:r>
              <a:rPr lang="zh-CN" altLang="en-US" dirty="0"/>
              <a:t>的编码器结构，但其关键创新在于能够学习深层的双向上下文表示</a:t>
            </a:r>
            <a:r>
              <a:rPr lang="en-US" altLang="zh-CN" dirty="0"/>
              <a:t>——</a:t>
            </a:r>
            <a:r>
              <a:rPr lang="zh-CN" altLang="en-US" dirty="0"/>
              <a:t>即通过同时考虑一个词前后所有词语来理解该词</a:t>
            </a:r>
            <a:endParaRPr lang="en-US" altLang="zh-CN"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BERT </a:t>
            </a:r>
            <a:r>
              <a:rPr lang="zh-CN" altLang="en-US" dirty="0"/>
              <a:t>的设计遵循三个核心原则：实现双向上下文理解、作为通用预训练模型可适应特定任务需求，以及采用多层结构的深层架构以学习复杂的语言模式。</a:t>
            </a:r>
            <a:endParaRPr lang="en-US" altLang="zh-CN" dirty="0"/>
          </a:p>
          <a:p>
            <a:endParaRPr lang="en-US" altLang="zh-CN" dirty="0"/>
          </a:p>
          <a:p>
            <a:r>
              <a:rPr lang="zh-CN" altLang="en-US" dirty="0"/>
              <a:t>它使用的是 </a:t>
            </a:r>
            <a:r>
              <a:rPr lang="en-US" altLang="zh-CN" dirty="0"/>
              <a:t>Transformer </a:t>
            </a:r>
            <a:r>
              <a:rPr lang="zh-CN" altLang="en-US" dirty="0"/>
              <a:t>中的编码器部分。每个编码器层都包含多头自注意力机制</a:t>
            </a:r>
            <a:r>
              <a:rPr lang="en-US" altLang="zh-CN" dirty="0"/>
              <a:t>——</a:t>
            </a:r>
            <a:r>
              <a:rPr lang="zh-CN" altLang="en-US" dirty="0"/>
              <a:t>使其能够关注输入中的不同部分</a:t>
            </a:r>
            <a:r>
              <a:rPr lang="en-US" altLang="zh-CN" dirty="0"/>
              <a:t>——</a:t>
            </a:r>
            <a:r>
              <a:rPr lang="zh-CN" altLang="en-US" dirty="0"/>
              <a:t>以及前馈网络。输入内容通过词元嵌入（表示词语含义）、片段嵌入（区分不同句子）和位置嵌入（表示词语顺序）被转换为数值形式。</a:t>
            </a:r>
            <a:endParaRPr lang="en-US" altLang="zh-CN"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BERT </a:t>
            </a:r>
            <a:r>
              <a:rPr lang="zh-CN" altLang="en-US" dirty="0"/>
              <a:t>的有效性来源于一个两阶段过程。第一阶段，预训练：</a:t>
            </a:r>
            <a:r>
              <a:rPr lang="en-US" altLang="zh-CN" dirty="0"/>
              <a:t>BERT </a:t>
            </a:r>
            <a:r>
              <a:rPr lang="zh-CN" altLang="en-US" dirty="0"/>
              <a:t>从大量未标注文本中学习语言的基本规律</a:t>
            </a:r>
            <a:r>
              <a:rPr lang="en-US" altLang="zh-CN" dirty="0"/>
              <a:t>——</a:t>
            </a:r>
            <a:r>
              <a:rPr lang="zh-CN" altLang="en-US" dirty="0"/>
              <a:t>语法、上下文和语义。第二阶段，微调：这个强大的预训练模型通过更小的带标签数据集被调整以适应特定任务。</a:t>
            </a:r>
            <a:endParaRPr lang="en-US" altLang="zh-CN"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在预训练过程中，</a:t>
            </a:r>
            <a:r>
              <a:rPr lang="en-US" altLang="zh-CN" dirty="0"/>
              <a:t>BERT </a:t>
            </a:r>
            <a:r>
              <a:rPr lang="zh-CN" altLang="en-US" dirty="0"/>
              <a:t>执行两项主要任务。第一项是 </a:t>
            </a:r>
            <a:r>
              <a:rPr lang="en-US" altLang="zh-CN" dirty="0"/>
              <a:t>Masked Language Model</a:t>
            </a:r>
            <a:r>
              <a:rPr lang="zh-CN" altLang="en-US" dirty="0"/>
              <a:t>（</a:t>
            </a:r>
            <a:r>
              <a:rPr lang="en-US" altLang="zh-CN" dirty="0"/>
              <a:t>MLM</a:t>
            </a:r>
            <a:r>
              <a:rPr lang="zh-CN" altLang="en-US" dirty="0"/>
              <a:t>），类似于“填空”任务。在一个句子中，大约 </a:t>
            </a:r>
            <a:r>
              <a:rPr lang="en-US" altLang="zh-CN" dirty="0"/>
              <a:t>15% </a:t>
            </a:r>
            <a:r>
              <a:rPr lang="zh-CN" altLang="en-US" dirty="0"/>
              <a:t>的词语会被隐藏，</a:t>
            </a:r>
            <a:r>
              <a:rPr lang="en-US" altLang="zh-CN" dirty="0"/>
              <a:t>BERT </a:t>
            </a:r>
            <a:r>
              <a:rPr lang="zh-CN" altLang="en-US" dirty="0"/>
              <a:t>必须根据两侧可见的词语来预测这些被隐藏的词。这迫使它学习深层次的双向上下文信息。</a:t>
            </a:r>
            <a:endParaRPr lang="en-US" altLang="zh-CN"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31FDAC-B497-5D94-2B38-629AB21B326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CA5B5F2-026C-BF47-F977-3D25C6A8BC12}"/>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8B42C035-DCE7-E3CD-E4B1-0FE4DD27B358}"/>
              </a:ext>
            </a:extLst>
          </p:cNvPr>
          <p:cNvSpPr>
            <a:spLocks noGrp="1"/>
          </p:cNvSpPr>
          <p:nvPr>
            <p:ph type="body" idx="3"/>
          </p:nvPr>
        </p:nvSpPr>
        <p:spPr/>
        <p:txBody>
          <a:bodyPr/>
          <a:lstStyle/>
          <a:p>
            <a:endParaRPr lang="en-US" altLang="zh-CN" dirty="0"/>
          </a:p>
        </p:txBody>
      </p:sp>
    </p:spTree>
    <p:extLst>
      <p:ext uri="{BB962C8B-B14F-4D97-AF65-F5344CB8AC3E}">
        <p14:creationId xmlns:p14="http://schemas.microsoft.com/office/powerpoint/2010/main" val="1545512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image" Target="../media/image3.png"/><Relationship Id="rId5" Type="http://schemas.openxmlformats.org/officeDocument/2006/relationships/tags" Target="../tags/tag5.xml"/><Relationship Id="rId10" Type="http://schemas.openxmlformats.org/officeDocument/2006/relationships/notesSlide" Target="../notesSlides/notesSlide2.xml"/><Relationship Id="rId4" Type="http://schemas.openxmlformats.org/officeDocument/2006/relationships/tags" Target="../tags/tag4.xml"/><Relationship Id="rId9"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tags" Target="../tags/tag11.xml"/><Relationship Id="rId7" Type="http://schemas.openxmlformats.org/officeDocument/2006/relationships/image" Target="../media/image4.pn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tags" Target="../tags/tag12.xml"/></Relationships>
</file>

<file path=ppt/slides/_rels/slide4.xml.rels><?xml version="1.0" encoding="UTF-8" standalone="yes"?>
<Relationships xmlns="http://schemas.openxmlformats.org/package/2006/relationships"><Relationship Id="rId8" Type="http://schemas.openxmlformats.org/officeDocument/2006/relationships/tags" Target="../tags/tag20.xml"/><Relationship Id="rId13" Type="http://schemas.openxmlformats.org/officeDocument/2006/relationships/image" Target="../media/image5.png"/><Relationship Id="rId3" Type="http://schemas.openxmlformats.org/officeDocument/2006/relationships/tags" Target="../tags/tag15.xml"/><Relationship Id="rId7" Type="http://schemas.openxmlformats.org/officeDocument/2006/relationships/tags" Target="../tags/tag19.xml"/><Relationship Id="rId12" Type="http://schemas.openxmlformats.org/officeDocument/2006/relationships/notesSlide" Target="../notesSlides/notesSlide4.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tags" Target="../tags/tag18.xml"/><Relationship Id="rId11" Type="http://schemas.openxmlformats.org/officeDocument/2006/relationships/slideLayout" Target="../slideLayouts/slideLayout1.xml"/><Relationship Id="rId5" Type="http://schemas.openxmlformats.org/officeDocument/2006/relationships/tags" Target="../tags/tag17.xml"/><Relationship Id="rId10" Type="http://schemas.openxmlformats.org/officeDocument/2006/relationships/tags" Target="../tags/tag22.xml"/><Relationship Id="rId4" Type="http://schemas.openxmlformats.org/officeDocument/2006/relationships/tags" Target="../tags/tag16.xml"/><Relationship Id="rId9" Type="http://schemas.openxmlformats.org/officeDocument/2006/relationships/tags" Target="../tags/tag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tags" Target="../tags/tag35.xml"/><Relationship Id="rId18" Type="http://schemas.openxmlformats.org/officeDocument/2006/relationships/slideLayout" Target="../slideLayouts/slideLayout1.xml"/><Relationship Id="rId3" Type="http://schemas.openxmlformats.org/officeDocument/2006/relationships/tags" Target="../tags/tag25.xml"/><Relationship Id="rId7" Type="http://schemas.openxmlformats.org/officeDocument/2006/relationships/tags" Target="../tags/tag29.xml"/><Relationship Id="rId12" Type="http://schemas.openxmlformats.org/officeDocument/2006/relationships/tags" Target="../tags/tag34.xml"/><Relationship Id="rId17" Type="http://schemas.openxmlformats.org/officeDocument/2006/relationships/tags" Target="../tags/tag39.xml"/><Relationship Id="rId2" Type="http://schemas.openxmlformats.org/officeDocument/2006/relationships/tags" Target="../tags/tag24.xml"/><Relationship Id="rId16" Type="http://schemas.openxmlformats.org/officeDocument/2006/relationships/tags" Target="../tags/tag38.xml"/><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tags" Target="../tags/tag33.xml"/><Relationship Id="rId5" Type="http://schemas.openxmlformats.org/officeDocument/2006/relationships/tags" Target="../tags/tag27.xml"/><Relationship Id="rId15" Type="http://schemas.openxmlformats.org/officeDocument/2006/relationships/tags" Target="../tags/tag37.xml"/><Relationship Id="rId10" Type="http://schemas.openxmlformats.org/officeDocument/2006/relationships/tags" Target="../tags/tag32.xml"/><Relationship Id="rId19" Type="http://schemas.openxmlformats.org/officeDocument/2006/relationships/notesSlide" Target="../notesSlides/notesSlide6.xml"/><Relationship Id="rId4" Type="http://schemas.openxmlformats.org/officeDocument/2006/relationships/tags" Target="../tags/tag26.xml"/><Relationship Id="rId9" Type="http://schemas.openxmlformats.org/officeDocument/2006/relationships/tags" Target="../tags/tag31.xml"/><Relationship Id="rId14" Type="http://schemas.openxmlformats.org/officeDocument/2006/relationships/tags" Target="../tags/tag36.xml"/></Relationships>
</file>

<file path=ppt/slides/_rels/slide7.xml.rels><?xml version="1.0" encoding="UTF-8" standalone="yes"?>
<Relationships xmlns="http://schemas.openxmlformats.org/package/2006/relationships"><Relationship Id="rId8" Type="http://schemas.openxmlformats.org/officeDocument/2006/relationships/tags" Target="../tags/tag47.xml"/><Relationship Id="rId13" Type="http://schemas.openxmlformats.org/officeDocument/2006/relationships/tags" Target="../tags/tag52.xml"/><Relationship Id="rId3" Type="http://schemas.openxmlformats.org/officeDocument/2006/relationships/tags" Target="../tags/tag42.xml"/><Relationship Id="rId7" Type="http://schemas.openxmlformats.org/officeDocument/2006/relationships/tags" Target="../tags/tag46.xml"/><Relationship Id="rId12" Type="http://schemas.openxmlformats.org/officeDocument/2006/relationships/tags" Target="../tags/tag51.xml"/><Relationship Id="rId17" Type="http://schemas.openxmlformats.org/officeDocument/2006/relationships/notesSlide" Target="../notesSlides/notesSlide7.xml"/><Relationship Id="rId2" Type="http://schemas.openxmlformats.org/officeDocument/2006/relationships/tags" Target="../tags/tag41.xml"/><Relationship Id="rId16" Type="http://schemas.openxmlformats.org/officeDocument/2006/relationships/slideLayout" Target="../slideLayouts/slideLayout1.xml"/><Relationship Id="rId1" Type="http://schemas.openxmlformats.org/officeDocument/2006/relationships/tags" Target="../tags/tag40.xml"/><Relationship Id="rId6" Type="http://schemas.openxmlformats.org/officeDocument/2006/relationships/tags" Target="../tags/tag45.xml"/><Relationship Id="rId11" Type="http://schemas.openxmlformats.org/officeDocument/2006/relationships/tags" Target="../tags/tag50.xml"/><Relationship Id="rId5" Type="http://schemas.openxmlformats.org/officeDocument/2006/relationships/tags" Target="../tags/tag44.xml"/><Relationship Id="rId15" Type="http://schemas.openxmlformats.org/officeDocument/2006/relationships/tags" Target="../tags/tag54.xml"/><Relationship Id="rId10" Type="http://schemas.openxmlformats.org/officeDocument/2006/relationships/tags" Target="../tags/tag49.xml"/><Relationship Id="rId4" Type="http://schemas.openxmlformats.org/officeDocument/2006/relationships/tags" Target="../tags/tag43.xml"/><Relationship Id="rId9" Type="http://schemas.openxmlformats.org/officeDocument/2006/relationships/tags" Target="../tags/tag48.xml"/><Relationship Id="rId14" Type="http://schemas.openxmlformats.org/officeDocument/2006/relationships/tags" Target="../tags/tag5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hyperlink" Target="https://github.com/Fraserrr/BERT-News-Analyze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 95" descr="水上有艘船&#10;&#10;中度可信度描述已自动生成"/>
          <p:cNvPicPr>
            <a:picLocks noChangeAspect="1"/>
          </p:cNvPicPr>
          <p:nvPr/>
        </p:nvPicPr>
        <p:blipFill rotWithShape="1">
          <a:blip r:embed="rId3"/>
          <a:srcRect t="7727" b="7874"/>
          <a:stretch>
            <a:fillRect/>
          </a:stretch>
        </p:blipFill>
        <p:spPr>
          <a:xfrm>
            <a:off x="1" y="0"/>
            <a:ext cx="12174070" cy="6858000"/>
          </a:xfrm>
          <a:prstGeom prst="rect">
            <a:avLst/>
          </a:prstGeom>
        </p:spPr>
      </p:pic>
      <p:sp>
        <p:nvSpPr>
          <p:cNvPr id="3" name="标题 1"/>
          <p:cNvSpPr txBox="1"/>
          <p:nvPr/>
        </p:nvSpPr>
        <p:spPr>
          <a:xfrm flipH="1">
            <a:off x="0" y="0"/>
            <a:ext cx="12192000" cy="1934596"/>
          </a:xfrm>
          <a:prstGeom prst="rect">
            <a:avLst/>
          </a:prstGeom>
          <a:solidFill>
            <a:srgbClr val="FFFFFF">
              <a:alpha val="63000"/>
            </a:srgbClr>
          </a:solidFill>
          <a:ln w="44014"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flipH="1">
            <a:off x="0" y="4943227"/>
            <a:ext cx="12192000" cy="1934596"/>
          </a:xfrm>
          <a:prstGeom prst="rect">
            <a:avLst/>
          </a:prstGeom>
          <a:solidFill>
            <a:srgbClr val="FFFFFF">
              <a:alpha val="63000"/>
            </a:srgbClr>
          </a:solidFill>
          <a:ln w="44014" cap="flat">
            <a:noFill/>
            <a:miter/>
          </a:ln>
        </p:spPr>
        <p:txBody>
          <a:bodyPr vert="horz" wrap="square" lIns="91440" tIns="45720" rIns="91440" bIns="45720" rtlCol="0" anchor="ctr"/>
          <a:lstStyle/>
          <a:p>
            <a:pPr algn="l">
              <a:lnSpc>
                <a:spcPct val="110000"/>
              </a:lnSpc>
            </a:pPr>
            <a:endParaRPr kumimoji="1" lang="zh-CN" altLang="en-US"/>
          </a:p>
        </p:txBody>
      </p:sp>
      <p:pic>
        <p:nvPicPr>
          <p:cNvPr id="5" name="图片 4"/>
          <p:cNvPicPr>
            <a:picLocks noChangeAspect="1"/>
          </p:cNvPicPr>
          <p:nvPr/>
        </p:nvPicPr>
        <p:blipFill>
          <a:blip r:embed="rId4"/>
          <a:srcRect/>
          <a:stretch>
            <a:fillRect/>
          </a:stretch>
        </p:blipFill>
        <p:spPr>
          <a:xfrm flipH="1">
            <a:off x="10059268" y="4706123"/>
            <a:ext cx="2132731" cy="604526"/>
          </a:xfrm>
          <a:prstGeom prst="rect">
            <a:avLst/>
          </a:prstGeom>
          <a:noFill/>
          <a:ln>
            <a:noFill/>
          </a:ln>
        </p:spPr>
      </p:pic>
      <p:sp>
        <p:nvSpPr>
          <p:cNvPr id="6" name="标题 1"/>
          <p:cNvSpPr txBox="1"/>
          <p:nvPr/>
        </p:nvSpPr>
        <p:spPr>
          <a:xfrm rot="14190600" flipH="1">
            <a:off x="657738" y="889943"/>
            <a:ext cx="810659" cy="616929"/>
          </a:xfrm>
          <a:prstGeom prst="triangle">
            <a:avLst/>
          </a:prstGeom>
          <a:gradFill>
            <a:gsLst>
              <a:gs pos="0">
                <a:schemeClr val="tx1">
                  <a:alpha val="0"/>
                </a:schemeClr>
              </a:gs>
              <a:gs pos="100000">
                <a:schemeClr val="accent1"/>
              </a:gs>
            </a:gsLst>
            <a:lin ang="13500000" scaled="0"/>
          </a:gradFill>
          <a:ln w="27682"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1580318" y="1260406"/>
            <a:ext cx="9031365" cy="4337189"/>
          </a:xfrm>
          <a:prstGeom prst="roundRect">
            <a:avLst>
              <a:gd name="adj" fmla="val 5705"/>
            </a:avLst>
          </a:prstGeom>
          <a:solidFill>
            <a:schemeClr val="bg1"/>
          </a:solidFill>
          <a:ln w="28575"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4983787" y="1029939"/>
            <a:ext cx="2224426" cy="538425"/>
          </a:xfrm>
          <a:prstGeom prst="roundRect">
            <a:avLst>
              <a:gd name="adj" fmla="val 50000"/>
            </a:avLst>
          </a:prstGeom>
          <a:solidFill>
            <a:schemeClr val="accent1"/>
          </a:solidFill>
          <a:ln>
            <a:noFill/>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1039872" y="4189226"/>
            <a:ext cx="1126537" cy="992083"/>
          </a:xfrm>
          <a:prstGeom prst="roundRect">
            <a:avLst>
              <a:gd name="adj" fmla="val 7950"/>
            </a:avLst>
          </a:prstGeom>
          <a:solidFill>
            <a:schemeClr val="accent1">
              <a:lumMod val="75000"/>
            </a:schemeClr>
          </a:solidFill>
          <a:ln w="12700" cap="sq">
            <a:solidFill>
              <a:schemeClr val="accent2"/>
            </a:solid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a:off x="999802" y="4166278"/>
            <a:ext cx="1126537" cy="992083"/>
          </a:xfrm>
          <a:prstGeom prst="roundRect">
            <a:avLst>
              <a:gd name="adj" fmla="val 7950"/>
            </a:avLst>
          </a:prstGeom>
          <a:solidFill>
            <a:schemeClr val="bg1"/>
          </a:solidFill>
          <a:ln w="12700" cap="sq">
            <a:solidFill>
              <a:schemeClr val="accent2"/>
            </a:solidFill>
            <a:miter/>
          </a:ln>
        </p:spPr>
        <p:txBody>
          <a:bodyPr vert="horz" wrap="square" lIns="91440" tIns="45720" rIns="91440" bIns="45720" rtlCol="0" anchor="ctr"/>
          <a:lstStyle/>
          <a:p>
            <a:pPr algn="ctr">
              <a:lnSpc>
                <a:spcPct val="100000"/>
              </a:lnSpc>
            </a:pPr>
            <a:endParaRPr kumimoji="1" lang="zh-CN" altLang="en-US"/>
          </a:p>
        </p:txBody>
      </p:sp>
      <p:sp>
        <p:nvSpPr>
          <p:cNvPr id="16" name="标题 1"/>
          <p:cNvSpPr txBox="1"/>
          <p:nvPr/>
        </p:nvSpPr>
        <p:spPr>
          <a:xfrm>
            <a:off x="999802" y="4166278"/>
            <a:ext cx="1126537" cy="112977"/>
          </a:xfrm>
          <a:prstGeom prst="round2SameRect">
            <a:avLst>
              <a:gd name="adj1" fmla="val 50000"/>
              <a:gd name="adj2" fmla="val 0"/>
            </a:avLst>
          </a:prstGeom>
          <a:solidFill>
            <a:schemeClr val="accent1"/>
          </a:solidFill>
          <a:ln w="12700" cap="sq">
            <a:solidFill>
              <a:schemeClr val="accent2"/>
            </a:solidFill>
            <a:miter/>
          </a:ln>
        </p:spPr>
        <p:txBody>
          <a:bodyPr vert="horz" wrap="square" lIns="91440" tIns="45720" rIns="91440" bIns="45720" rtlCol="0" anchor="ctr"/>
          <a:lstStyle/>
          <a:p>
            <a:pPr algn="ctr">
              <a:lnSpc>
                <a:spcPct val="100000"/>
              </a:lnSpc>
            </a:pPr>
            <a:endParaRPr kumimoji="1" lang="zh-CN" altLang="en-US"/>
          </a:p>
        </p:txBody>
      </p:sp>
      <p:sp>
        <p:nvSpPr>
          <p:cNvPr id="17" name="标题 1"/>
          <p:cNvSpPr txBox="1"/>
          <p:nvPr/>
        </p:nvSpPr>
        <p:spPr>
          <a:xfrm rot="5400000">
            <a:off x="1471598" y="4382705"/>
            <a:ext cx="537647" cy="537646"/>
          </a:xfrm>
          <a:custGeom>
            <a:avLst/>
            <a:gdLst>
              <a:gd name="connsiteX0" fmla="*/ 455777 w 460841"/>
              <a:gd name="connsiteY0" fmla="*/ 281907 h 460841"/>
              <a:gd name="connsiteX1" fmla="*/ 460841 w 460841"/>
              <a:gd name="connsiteY1" fmla="*/ 231265 h 460841"/>
              <a:gd name="connsiteX2" fmla="*/ 454089 w 460841"/>
              <a:gd name="connsiteY2" fmla="*/ 177247 h 460841"/>
              <a:gd name="connsiteX3" fmla="*/ 422016 w 460841"/>
              <a:gd name="connsiteY3" fmla="*/ 177247 h 460841"/>
              <a:gd name="connsiteX4" fmla="*/ 403447 w 460841"/>
              <a:gd name="connsiteY4" fmla="*/ 131669 h 460841"/>
              <a:gd name="connsiteX5" fmla="*/ 427080 w 460841"/>
              <a:gd name="connsiteY5" fmla="*/ 109724 h 460841"/>
              <a:gd name="connsiteX6" fmla="*/ 354493 w 460841"/>
              <a:gd name="connsiteY6" fmla="*/ 37137 h 460841"/>
              <a:gd name="connsiteX7" fmla="*/ 329172 w 460841"/>
              <a:gd name="connsiteY7" fmla="*/ 60770 h 460841"/>
              <a:gd name="connsiteX8" fmla="*/ 283594 w 460841"/>
              <a:gd name="connsiteY8" fmla="*/ 40514 h 460841"/>
              <a:gd name="connsiteX9" fmla="*/ 285283 w 460841"/>
              <a:gd name="connsiteY9" fmla="*/ 6752 h 460841"/>
              <a:gd name="connsiteX10" fmla="*/ 231265 w 460841"/>
              <a:gd name="connsiteY10" fmla="*/ 0 h 460841"/>
              <a:gd name="connsiteX11" fmla="*/ 182311 w 460841"/>
              <a:gd name="connsiteY11" fmla="*/ 5064 h 460841"/>
              <a:gd name="connsiteX12" fmla="*/ 182311 w 460841"/>
              <a:gd name="connsiteY12" fmla="*/ 42202 h 460841"/>
              <a:gd name="connsiteX13" fmla="*/ 136733 w 460841"/>
              <a:gd name="connsiteY13" fmla="*/ 62458 h 460841"/>
              <a:gd name="connsiteX14" fmla="*/ 109724 w 460841"/>
              <a:gd name="connsiteY14" fmla="*/ 35449 h 460841"/>
              <a:gd name="connsiteX15" fmla="*/ 37138 w 460841"/>
              <a:gd name="connsiteY15" fmla="*/ 106348 h 460841"/>
              <a:gd name="connsiteX16" fmla="*/ 62459 w 460841"/>
              <a:gd name="connsiteY16" fmla="*/ 131669 h 460841"/>
              <a:gd name="connsiteX17" fmla="*/ 43890 w 460841"/>
              <a:gd name="connsiteY17" fmla="*/ 177247 h 460841"/>
              <a:gd name="connsiteX18" fmla="*/ 6752 w 460841"/>
              <a:gd name="connsiteY18" fmla="*/ 177247 h 460841"/>
              <a:gd name="connsiteX19" fmla="*/ 0 w 460841"/>
              <a:gd name="connsiteY19" fmla="*/ 231265 h 460841"/>
              <a:gd name="connsiteX20" fmla="*/ 5064 w 460841"/>
              <a:gd name="connsiteY20" fmla="*/ 281907 h 460841"/>
              <a:gd name="connsiteX21" fmla="*/ 42202 w 460841"/>
              <a:gd name="connsiteY21" fmla="*/ 281907 h 460841"/>
              <a:gd name="connsiteX22" fmla="*/ 60770 w 460841"/>
              <a:gd name="connsiteY22" fmla="*/ 327484 h 460841"/>
              <a:gd name="connsiteX23" fmla="*/ 33761 w 460841"/>
              <a:gd name="connsiteY23" fmla="*/ 352805 h 460841"/>
              <a:gd name="connsiteX24" fmla="*/ 106348 w 460841"/>
              <a:gd name="connsiteY24" fmla="*/ 425392 h 460841"/>
              <a:gd name="connsiteX25" fmla="*/ 135045 w 460841"/>
              <a:gd name="connsiteY25" fmla="*/ 396695 h 460841"/>
              <a:gd name="connsiteX26" fmla="*/ 180623 w 460841"/>
              <a:gd name="connsiteY26" fmla="*/ 416952 h 460841"/>
              <a:gd name="connsiteX27" fmla="*/ 180623 w 460841"/>
              <a:gd name="connsiteY27" fmla="*/ 455777 h 460841"/>
              <a:gd name="connsiteX28" fmla="*/ 229577 w 460841"/>
              <a:gd name="connsiteY28" fmla="*/ 460841 h 460841"/>
              <a:gd name="connsiteX29" fmla="*/ 283594 w 460841"/>
              <a:gd name="connsiteY29" fmla="*/ 454089 h 460841"/>
              <a:gd name="connsiteX30" fmla="*/ 281907 w 460841"/>
              <a:gd name="connsiteY30" fmla="*/ 416952 h 460841"/>
              <a:gd name="connsiteX31" fmla="*/ 327484 w 460841"/>
              <a:gd name="connsiteY31" fmla="*/ 396695 h 460841"/>
              <a:gd name="connsiteX32" fmla="*/ 354493 w 460841"/>
              <a:gd name="connsiteY32" fmla="*/ 422016 h 460841"/>
              <a:gd name="connsiteX33" fmla="*/ 425392 w 460841"/>
              <a:gd name="connsiteY33" fmla="*/ 349429 h 460841"/>
              <a:gd name="connsiteX34" fmla="*/ 401759 w 460841"/>
              <a:gd name="connsiteY34" fmla="*/ 325796 h 460841"/>
              <a:gd name="connsiteX35" fmla="*/ 420328 w 460841"/>
              <a:gd name="connsiteY35" fmla="*/ 280219 h 460841"/>
              <a:gd name="connsiteX36" fmla="*/ 455777 w 460841"/>
              <a:gd name="connsiteY36" fmla="*/ 281907 h 460841"/>
              <a:gd name="connsiteX37" fmla="*/ 232953 w 460841"/>
              <a:gd name="connsiteY37" fmla="*/ 342677 h 460841"/>
              <a:gd name="connsiteX38" fmla="*/ 121541 w 460841"/>
              <a:gd name="connsiteY38" fmla="*/ 231265 h 460841"/>
              <a:gd name="connsiteX39" fmla="*/ 232953 w 460841"/>
              <a:gd name="connsiteY39" fmla="*/ 119853 h 460841"/>
              <a:gd name="connsiteX40" fmla="*/ 344365 w 460841"/>
              <a:gd name="connsiteY40" fmla="*/ 231265 h 460841"/>
              <a:gd name="connsiteX41" fmla="*/ 232953 w 460841"/>
              <a:gd name="connsiteY41" fmla="*/ 342677 h 460841"/>
            </a:gdLst>
            <a:ahLst/>
            <a:cxnLst/>
            <a:rect l="l" t="t" r="r" b="b"/>
            <a:pathLst>
              <a:path w="460841" h="460841">
                <a:moveTo>
                  <a:pt x="455777" y="281907"/>
                </a:moveTo>
                <a:cubicBezTo>
                  <a:pt x="459153" y="265026"/>
                  <a:pt x="460841" y="248145"/>
                  <a:pt x="460841" y="231265"/>
                </a:cubicBezTo>
                <a:cubicBezTo>
                  <a:pt x="460841" y="212696"/>
                  <a:pt x="459153" y="195815"/>
                  <a:pt x="454089" y="177247"/>
                </a:cubicBezTo>
                <a:lnTo>
                  <a:pt x="422016" y="177247"/>
                </a:lnTo>
                <a:lnTo>
                  <a:pt x="403447" y="131669"/>
                </a:lnTo>
                <a:lnTo>
                  <a:pt x="427080" y="109724"/>
                </a:lnTo>
                <a:cubicBezTo>
                  <a:pt x="408512" y="81027"/>
                  <a:pt x="384878" y="55706"/>
                  <a:pt x="354493" y="37137"/>
                </a:cubicBezTo>
                <a:lnTo>
                  <a:pt x="329172" y="60770"/>
                </a:lnTo>
                <a:lnTo>
                  <a:pt x="283594" y="40514"/>
                </a:lnTo>
                <a:lnTo>
                  <a:pt x="285283" y="6752"/>
                </a:lnTo>
                <a:cubicBezTo>
                  <a:pt x="268402" y="3376"/>
                  <a:pt x="249833" y="0"/>
                  <a:pt x="231265" y="0"/>
                </a:cubicBezTo>
                <a:cubicBezTo>
                  <a:pt x="214384" y="0"/>
                  <a:pt x="199191" y="1688"/>
                  <a:pt x="182311" y="5064"/>
                </a:cubicBezTo>
                <a:lnTo>
                  <a:pt x="182311" y="42202"/>
                </a:lnTo>
                <a:lnTo>
                  <a:pt x="136733" y="62458"/>
                </a:lnTo>
                <a:lnTo>
                  <a:pt x="109724" y="35449"/>
                </a:lnTo>
                <a:cubicBezTo>
                  <a:pt x="81027" y="54018"/>
                  <a:pt x="55706" y="77651"/>
                  <a:pt x="37138" y="106348"/>
                </a:cubicBezTo>
                <a:lnTo>
                  <a:pt x="62459" y="131669"/>
                </a:lnTo>
                <a:lnTo>
                  <a:pt x="43890" y="177247"/>
                </a:lnTo>
                <a:lnTo>
                  <a:pt x="6752" y="177247"/>
                </a:lnTo>
                <a:cubicBezTo>
                  <a:pt x="3376" y="194127"/>
                  <a:pt x="0" y="212696"/>
                  <a:pt x="0" y="231265"/>
                </a:cubicBezTo>
                <a:cubicBezTo>
                  <a:pt x="0" y="248145"/>
                  <a:pt x="1688" y="265026"/>
                  <a:pt x="5064" y="281907"/>
                </a:cubicBezTo>
                <a:lnTo>
                  <a:pt x="42202" y="281907"/>
                </a:lnTo>
                <a:lnTo>
                  <a:pt x="60770" y="327484"/>
                </a:lnTo>
                <a:lnTo>
                  <a:pt x="33761" y="352805"/>
                </a:lnTo>
                <a:cubicBezTo>
                  <a:pt x="52330" y="381502"/>
                  <a:pt x="75963" y="406823"/>
                  <a:pt x="106348" y="425392"/>
                </a:cubicBezTo>
                <a:lnTo>
                  <a:pt x="135045" y="396695"/>
                </a:lnTo>
                <a:lnTo>
                  <a:pt x="180623" y="416952"/>
                </a:lnTo>
                <a:lnTo>
                  <a:pt x="180623" y="455777"/>
                </a:lnTo>
                <a:cubicBezTo>
                  <a:pt x="195815" y="459153"/>
                  <a:pt x="212696" y="460841"/>
                  <a:pt x="229577" y="460841"/>
                </a:cubicBezTo>
                <a:cubicBezTo>
                  <a:pt x="248146" y="460841"/>
                  <a:pt x="265026" y="459153"/>
                  <a:pt x="283594" y="454089"/>
                </a:cubicBezTo>
                <a:lnTo>
                  <a:pt x="281907" y="416952"/>
                </a:lnTo>
                <a:lnTo>
                  <a:pt x="327484" y="396695"/>
                </a:lnTo>
                <a:lnTo>
                  <a:pt x="354493" y="422016"/>
                </a:lnTo>
                <a:cubicBezTo>
                  <a:pt x="383191" y="403447"/>
                  <a:pt x="408512" y="378126"/>
                  <a:pt x="425392" y="349429"/>
                </a:cubicBezTo>
                <a:lnTo>
                  <a:pt x="401759" y="325796"/>
                </a:lnTo>
                <a:lnTo>
                  <a:pt x="420328" y="280219"/>
                </a:lnTo>
                <a:lnTo>
                  <a:pt x="455777" y="281907"/>
                </a:lnTo>
                <a:close/>
                <a:moveTo>
                  <a:pt x="232953" y="342677"/>
                </a:moveTo>
                <a:cubicBezTo>
                  <a:pt x="170495" y="342677"/>
                  <a:pt x="121541" y="292035"/>
                  <a:pt x="121541" y="231265"/>
                </a:cubicBezTo>
                <a:cubicBezTo>
                  <a:pt x="121541" y="168806"/>
                  <a:pt x="172183" y="119853"/>
                  <a:pt x="232953" y="119853"/>
                </a:cubicBezTo>
                <a:cubicBezTo>
                  <a:pt x="295411" y="119853"/>
                  <a:pt x="344365" y="170495"/>
                  <a:pt x="344365" y="231265"/>
                </a:cubicBezTo>
                <a:cubicBezTo>
                  <a:pt x="344365" y="293723"/>
                  <a:pt x="293723" y="342677"/>
                  <a:pt x="232953" y="342677"/>
                </a:cubicBezTo>
                <a:close/>
              </a:path>
            </a:pathLst>
          </a:custGeom>
          <a:gradFill>
            <a:gsLst>
              <a:gs pos="0">
                <a:schemeClr val="accent1"/>
              </a:gs>
              <a:gs pos="100000">
                <a:schemeClr val="accent2"/>
              </a:gs>
            </a:gsLst>
            <a:lin ang="2700000" scaled="0"/>
          </a:gradFill>
          <a:ln w="16876" cap="flat">
            <a:no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rot="5400000">
            <a:off x="1206711" y="4671222"/>
            <a:ext cx="313134" cy="315104"/>
          </a:xfrm>
          <a:custGeom>
            <a:avLst/>
            <a:gdLst>
              <a:gd name="connsiteX0" fmla="*/ 251521 w 268401"/>
              <a:gd name="connsiteY0" fmla="*/ 195815 h 270090"/>
              <a:gd name="connsiteX1" fmla="*/ 263337 w 268401"/>
              <a:gd name="connsiteY1" fmla="*/ 168806 h 270090"/>
              <a:gd name="connsiteX2" fmla="*/ 268402 w 268401"/>
              <a:gd name="connsiteY2" fmla="*/ 138421 h 270090"/>
              <a:gd name="connsiteX3" fmla="*/ 249833 w 268401"/>
              <a:gd name="connsiteY3" fmla="*/ 133357 h 270090"/>
              <a:gd name="connsiteX4" fmla="*/ 246457 w 268401"/>
              <a:gd name="connsiteY4" fmla="*/ 104660 h 270090"/>
              <a:gd name="connsiteX5" fmla="*/ 263337 w 268401"/>
              <a:gd name="connsiteY5" fmla="*/ 96220 h 270090"/>
              <a:gd name="connsiteX6" fmla="*/ 234641 w 268401"/>
              <a:gd name="connsiteY6" fmla="*/ 43890 h 270090"/>
              <a:gd name="connsiteX7" fmla="*/ 216072 w 268401"/>
              <a:gd name="connsiteY7" fmla="*/ 54018 h 270090"/>
              <a:gd name="connsiteX8" fmla="*/ 194127 w 268401"/>
              <a:gd name="connsiteY8" fmla="*/ 35449 h 270090"/>
              <a:gd name="connsiteX9" fmla="*/ 200879 w 268401"/>
              <a:gd name="connsiteY9" fmla="*/ 16881 h 270090"/>
              <a:gd name="connsiteX10" fmla="*/ 172182 w 268401"/>
              <a:gd name="connsiteY10" fmla="*/ 5064 h 270090"/>
              <a:gd name="connsiteX11" fmla="*/ 143485 w 268401"/>
              <a:gd name="connsiteY11" fmla="*/ 0 h 270090"/>
              <a:gd name="connsiteX12" fmla="*/ 136733 w 268401"/>
              <a:gd name="connsiteY12" fmla="*/ 20257 h 270090"/>
              <a:gd name="connsiteX13" fmla="*/ 108036 w 268401"/>
              <a:gd name="connsiteY13" fmla="*/ 23633 h 270090"/>
              <a:gd name="connsiteX14" fmla="*/ 97907 w 268401"/>
              <a:gd name="connsiteY14" fmla="*/ 3376 h 270090"/>
              <a:gd name="connsiteX15" fmla="*/ 45577 w 268401"/>
              <a:gd name="connsiteY15" fmla="*/ 32073 h 270090"/>
              <a:gd name="connsiteX16" fmla="*/ 55706 w 268401"/>
              <a:gd name="connsiteY16" fmla="*/ 50642 h 270090"/>
              <a:gd name="connsiteX17" fmla="*/ 37137 w 268401"/>
              <a:gd name="connsiteY17" fmla="*/ 74275 h 270090"/>
              <a:gd name="connsiteX18" fmla="*/ 16881 w 268401"/>
              <a:gd name="connsiteY18" fmla="*/ 69211 h 270090"/>
              <a:gd name="connsiteX19" fmla="*/ 5064 w 268401"/>
              <a:gd name="connsiteY19" fmla="*/ 97908 h 270090"/>
              <a:gd name="connsiteX20" fmla="*/ 0 w 268401"/>
              <a:gd name="connsiteY20" fmla="*/ 126605 h 270090"/>
              <a:gd name="connsiteX21" fmla="*/ 21945 w 268401"/>
              <a:gd name="connsiteY21" fmla="*/ 133357 h 270090"/>
              <a:gd name="connsiteX22" fmla="*/ 25321 w 268401"/>
              <a:gd name="connsiteY22" fmla="*/ 162054 h 270090"/>
              <a:gd name="connsiteX23" fmla="*/ 5064 w 268401"/>
              <a:gd name="connsiteY23" fmla="*/ 172182 h 270090"/>
              <a:gd name="connsiteX24" fmla="*/ 33761 w 268401"/>
              <a:gd name="connsiteY24" fmla="*/ 224512 h 270090"/>
              <a:gd name="connsiteX25" fmla="*/ 54018 w 268401"/>
              <a:gd name="connsiteY25" fmla="*/ 212696 h 270090"/>
              <a:gd name="connsiteX26" fmla="*/ 75963 w 268401"/>
              <a:gd name="connsiteY26" fmla="*/ 231265 h 270090"/>
              <a:gd name="connsiteX27" fmla="*/ 69210 w 268401"/>
              <a:gd name="connsiteY27" fmla="*/ 253210 h 270090"/>
              <a:gd name="connsiteX28" fmla="*/ 96219 w 268401"/>
              <a:gd name="connsiteY28" fmla="*/ 265026 h 270090"/>
              <a:gd name="connsiteX29" fmla="*/ 126605 w 268401"/>
              <a:gd name="connsiteY29" fmla="*/ 270090 h 270090"/>
              <a:gd name="connsiteX30" fmla="*/ 131669 w 268401"/>
              <a:gd name="connsiteY30" fmla="*/ 249833 h 270090"/>
              <a:gd name="connsiteX31" fmla="*/ 160366 w 268401"/>
              <a:gd name="connsiteY31" fmla="*/ 246457 h 270090"/>
              <a:gd name="connsiteX32" fmla="*/ 172182 w 268401"/>
              <a:gd name="connsiteY32" fmla="*/ 265026 h 270090"/>
              <a:gd name="connsiteX33" fmla="*/ 224512 w 268401"/>
              <a:gd name="connsiteY33" fmla="*/ 236329 h 270090"/>
              <a:gd name="connsiteX34" fmla="*/ 214384 w 268401"/>
              <a:gd name="connsiteY34" fmla="*/ 219448 h 270090"/>
              <a:gd name="connsiteX35" fmla="*/ 232953 w 268401"/>
              <a:gd name="connsiteY35" fmla="*/ 195815 h 270090"/>
              <a:gd name="connsiteX36" fmla="*/ 251521 w 268401"/>
              <a:gd name="connsiteY36" fmla="*/ 195815 h 270090"/>
              <a:gd name="connsiteX37" fmla="*/ 114788 w 268401"/>
              <a:gd name="connsiteY37" fmla="*/ 192439 h 270090"/>
              <a:gd name="connsiteX38" fmla="*/ 70898 w 268401"/>
              <a:gd name="connsiteY38" fmla="*/ 111412 h 270090"/>
              <a:gd name="connsiteX39" fmla="*/ 151926 w 268401"/>
              <a:gd name="connsiteY39" fmla="*/ 67523 h 270090"/>
              <a:gd name="connsiteX40" fmla="*/ 195815 w 268401"/>
              <a:gd name="connsiteY40" fmla="*/ 148550 h 270090"/>
              <a:gd name="connsiteX41" fmla="*/ 114788 w 268401"/>
              <a:gd name="connsiteY41" fmla="*/ 192439 h 270090"/>
            </a:gdLst>
            <a:ahLst/>
            <a:cxnLst/>
            <a:rect l="l" t="t" r="r" b="b"/>
            <a:pathLst>
              <a:path w="268401" h="270090">
                <a:moveTo>
                  <a:pt x="251521" y="195815"/>
                </a:moveTo>
                <a:cubicBezTo>
                  <a:pt x="256585" y="187375"/>
                  <a:pt x="259962" y="177247"/>
                  <a:pt x="263337" y="168806"/>
                </a:cubicBezTo>
                <a:cubicBezTo>
                  <a:pt x="266714" y="158678"/>
                  <a:pt x="268402" y="148550"/>
                  <a:pt x="268402" y="138421"/>
                </a:cubicBezTo>
                <a:lnTo>
                  <a:pt x="249833" y="133357"/>
                </a:lnTo>
                <a:lnTo>
                  <a:pt x="246457" y="104660"/>
                </a:lnTo>
                <a:lnTo>
                  <a:pt x="263337" y="96220"/>
                </a:lnTo>
                <a:cubicBezTo>
                  <a:pt x="258273" y="75963"/>
                  <a:pt x="248145" y="59082"/>
                  <a:pt x="234641" y="43890"/>
                </a:cubicBezTo>
                <a:lnTo>
                  <a:pt x="216072" y="54018"/>
                </a:lnTo>
                <a:lnTo>
                  <a:pt x="194127" y="35449"/>
                </a:lnTo>
                <a:lnTo>
                  <a:pt x="200879" y="16881"/>
                </a:lnTo>
                <a:cubicBezTo>
                  <a:pt x="192439" y="11816"/>
                  <a:pt x="182311" y="6752"/>
                  <a:pt x="172182" y="5064"/>
                </a:cubicBezTo>
                <a:cubicBezTo>
                  <a:pt x="162054" y="1688"/>
                  <a:pt x="153613" y="0"/>
                  <a:pt x="143485" y="0"/>
                </a:cubicBezTo>
                <a:lnTo>
                  <a:pt x="136733" y="20257"/>
                </a:lnTo>
                <a:lnTo>
                  <a:pt x="108036" y="23633"/>
                </a:lnTo>
                <a:lnTo>
                  <a:pt x="97907" y="3376"/>
                </a:lnTo>
                <a:cubicBezTo>
                  <a:pt x="77651" y="8440"/>
                  <a:pt x="60770" y="18569"/>
                  <a:pt x="45577" y="32073"/>
                </a:cubicBezTo>
                <a:lnTo>
                  <a:pt x="55706" y="50642"/>
                </a:lnTo>
                <a:lnTo>
                  <a:pt x="37137" y="74275"/>
                </a:lnTo>
                <a:lnTo>
                  <a:pt x="16881" y="69211"/>
                </a:lnTo>
                <a:cubicBezTo>
                  <a:pt x="11816" y="77651"/>
                  <a:pt x="6752" y="87779"/>
                  <a:pt x="5064" y="97908"/>
                </a:cubicBezTo>
                <a:cubicBezTo>
                  <a:pt x="1688" y="108036"/>
                  <a:pt x="0" y="118164"/>
                  <a:pt x="0" y="126605"/>
                </a:cubicBezTo>
                <a:lnTo>
                  <a:pt x="21945" y="133357"/>
                </a:lnTo>
                <a:lnTo>
                  <a:pt x="25321" y="162054"/>
                </a:lnTo>
                <a:lnTo>
                  <a:pt x="5064" y="172182"/>
                </a:lnTo>
                <a:cubicBezTo>
                  <a:pt x="10128" y="190751"/>
                  <a:pt x="20256" y="209320"/>
                  <a:pt x="33761" y="224512"/>
                </a:cubicBezTo>
                <a:lnTo>
                  <a:pt x="54018" y="212696"/>
                </a:lnTo>
                <a:lnTo>
                  <a:pt x="75963" y="231265"/>
                </a:lnTo>
                <a:lnTo>
                  <a:pt x="69210" y="253210"/>
                </a:lnTo>
                <a:cubicBezTo>
                  <a:pt x="77651" y="258274"/>
                  <a:pt x="86091" y="261650"/>
                  <a:pt x="96219" y="265026"/>
                </a:cubicBezTo>
                <a:cubicBezTo>
                  <a:pt x="106348" y="268402"/>
                  <a:pt x="116476" y="270090"/>
                  <a:pt x="126605" y="270090"/>
                </a:cubicBezTo>
                <a:lnTo>
                  <a:pt x="131669" y="249833"/>
                </a:lnTo>
                <a:lnTo>
                  <a:pt x="160366" y="246457"/>
                </a:lnTo>
                <a:lnTo>
                  <a:pt x="172182" y="265026"/>
                </a:lnTo>
                <a:cubicBezTo>
                  <a:pt x="192439" y="259962"/>
                  <a:pt x="209320" y="249833"/>
                  <a:pt x="224512" y="236329"/>
                </a:cubicBezTo>
                <a:lnTo>
                  <a:pt x="214384" y="219448"/>
                </a:lnTo>
                <a:lnTo>
                  <a:pt x="232953" y="195815"/>
                </a:lnTo>
                <a:lnTo>
                  <a:pt x="251521" y="195815"/>
                </a:lnTo>
                <a:close/>
                <a:moveTo>
                  <a:pt x="114788" y="192439"/>
                </a:moveTo>
                <a:cubicBezTo>
                  <a:pt x="79339" y="182311"/>
                  <a:pt x="60770" y="145174"/>
                  <a:pt x="70898" y="111412"/>
                </a:cubicBezTo>
                <a:cubicBezTo>
                  <a:pt x="81027" y="75963"/>
                  <a:pt x="118164" y="57394"/>
                  <a:pt x="151926" y="67523"/>
                </a:cubicBezTo>
                <a:cubicBezTo>
                  <a:pt x="187375" y="77651"/>
                  <a:pt x="205943" y="114788"/>
                  <a:pt x="195815" y="148550"/>
                </a:cubicBezTo>
                <a:cubicBezTo>
                  <a:pt x="185687" y="182311"/>
                  <a:pt x="148549" y="202568"/>
                  <a:pt x="114788" y="192439"/>
                </a:cubicBezTo>
                <a:close/>
              </a:path>
            </a:pathLst>
          </a:custGeom>
          <a:gradFill>
            <a:gsLst>
              <a:gs pos="0">
                <a:schemeClr val="accent3"/>
              </a:gs>
              <a:gs pos="100000">
                <a:schemeClr val="accent4"/>
              </a:gs>
            </a:gsLst>
            <a:lin ang="2700000" scaled="0"/>
          </a:gradFill>
          <a:ln w="16876" cap="flat">
            <a:noFill/>
            <a:miter/>
          </a:ln>
        </p:spPr>
        <p:txBody>
          <a:bodyPr vert="horz" wrap="square" lIns="91440" tIns="45720" rIns="91440" bIns="45720" rtlCol="0" anchor="ctr"/>
          <a:lstStyle/>
          <a:p>
            <a:pPr algn="l">
              <a:lnSpc>
                <a:spcPct val="100000"/>
              </a:lnSpc>
            </a:pPr>
            <a:endParaRPr kumimoji="1" lang="zh-CN" altLang="en-US"/>
          </a:p>
        </p:txBody>
      </p:sp>
      <p:sp>
        <p:nvSpPr>
          <p:cNvPr id="19" name="标题 1"/>
          <p:cNvSpPr txBox="1"/>
          <p:nvPr/>
        </p:nvSpPr>
        <p:spPr>
          <a:xfrm rot="19300211" flipH="1">
            <a:off x="1926862" y="672109"/>
            <a:ext cx="353562" cy="269068"/>
          </a:xfrm>
          <a:prstGeom prst="triangle">
            <a:avLst/>
          </a:prstGeom>
          <a:gradFill>
            <a:gsLst>
              <a:gs pos="0">
                <a:schemeClr val="tx1">
                  <a:alpha val="0"/>
                </a:schemeClr>
              </a:gs>
              <a:gs pos="100000">
                <a:schemeClr val="accent1"/>
              </a:gs>
            </a:gsLst>
            <a:lin ang="13500000" scaled="0"/>
          </a:gradFill>
          <a:ln w="27682" cap="flat">
            <a:no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a:off x="9961534" y="1615414"/>
            <a:ext cx="1534556" cy="925840"/>
          </a:xfrm>
          <a:prstGeom prst="roundRect">
            <a:avLst>
              <a:gd name="adj" fmla="val 7950"/>
            </a:avLst>
          </a:prstGeom>
          <a:solidFill>
            <a:schemeClr val="accent1">
              <a:lumMod val="20000"/>
              <a:lumOff val="80000"/>
            </a:schemeClr>
          </a:solidFill>
          <a:ln w="12700" cap="sq">
            <a:solidFill>
              <a:schemeClr val="accent2"/>
            </a:solidFill>
            <a:miter/>
          </a:ln>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9891266" y="1553376"/>
            <a:ext cx="1534556" cy="925840"/>
          </a:xfrm>
          <a:prstGeom prst="roundRect">
            <a:avLst>
              <a:gd name="adj" fmla="val 7950"/>
            </a:avLst>
          </a:prstGeom>
          <a:solidFill>
            <a:schemeClr val="bg1"/>
          </a:solidFill>
          <a:ln w="12700" cap="sq">
            <a:solidFill>
              <a:schemeClr val="accent1"/>
            </a:solid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flipH="1">
            <a:off x="10080931" y="1768087"/>
            <a:ext cx="1292022" cy="477759"/>
          </a:xfrm>
          <a:custGeom>
            <a:avLst/>
            <a:gdLst>
              <a:gd name="connsiteX0" fmla="*/ 1488450 w 2109077"/>
              <a:gd name="connsiteY0" fmla="*/ 779885 h 779885"/>
              <a:gd name="connsiteX1" fmla="*/ 1483386 w 2109077"/>
              <a:gd name="connsiteY1" fmla="*/ 774821 h 779885"/>
              <a:gd name="connsiteX2" fmla="*/ 1341588 w 2109077"/>
              <a:gd name="connsiteY2" fmla="*/ 226200 h 779885"/>
              <a:gd name="connsiteX3" fmla="*/ 1108636 w 2109077"/>
              <a:gd name="connsiteY3" fmla="*/ 384878 h 779885"/>
              <a:gd name="connsiteX4" fmla="*/ 1103571 w 2109077"/>
              <a:gd name="connsiteY4" fmla="*/ 386566 h 779885"/>
              <a:gd name="connsiteX5" fmla="*/ 1100196 w 2109077"/>
              <a:gd name="connsiteY5" fmla="*/ 383190 h 779885"/>
              <a:gd name="connsiteX6" fmla="*/ 867242 w 2109077"/>
              <a:gd name="connsiteY6" fmla="*/ 16881 h 779885"/>
              <a:gd name="connsiteX7" fmla="*/ 296677 w 2109077"/>
              <a:gd name="connsiteY7" fmla="*/ 430456 h 779885"/>
              <a:gd name="connsiteX8" fmla="*/ 288237 w 2109077"/>
              <a:gd name="connsiteY8" fmla="*/ 430456 h 779885"/>
              <a:gd name="connsiteX9" fmla="*/ 1266 w 2109077"/>
              <a:gd name="connsiteY9" fmla="*/ 124917 h 779885"/>
              <a:gd name="connsiteX10" fmla="*/ 1266 w 2109077"/>
              <a:gd name="connsiteY10" fmla="*/ 116476 h 779885"/>
              <a:gd name="connsiteX11" fmla="*/ 9706 w 2109077"/>
              <a:gd name="connsiteY11" fmla="*/ 116476 h 779885"/>
              <a:gd name="connsiteX12" fmla="*/ 294989 w 2109077"/>
              <a:gd name="connsiteY12" fmla="*/ 416952 h 779885"/>
              <a:gd name="connsiteX13" fmla="*/ 867242 w 2109077"/>
              <a:gd name="connsiteY13" fmla="*/ 1688 h 779885"/>
              <a:gd name="connsiteX14" fmla="*/ 872307 w 2109077"/>
              <a:gd name="connsiteY14" fmla="*/ 0 h 779885"/>
              <a:gd name="connsiteX15" fmla="*/ 875683 w 2109077"/>
              <a:gd name="connsiteY15" fmla="*/ 3376 h 779885"/>
              <a:gd name="connsiteX16" fmla="*/ 1108636 w 2109077"/>
              <a:gd name="connsiteY16" fmla="*/ 369686 h 779885"/>
              <a:gd name="connsiteX17" fmla="*/ 1343277 w 2109077"/>
              <a:gd name="connsiteY17" fmla="*/ 211008 h 779885"/>
              <a:gd name="connsiteX18" fmla="*/ 1348341 w 2109077"/>
              <a:gd name="connsiteY18" fmla="*/ 211008 h 779885"/>
              <a:gd name="connsiteX19" fmla="*/ 1351717 w 2109077"/>
              <a:gd name="connsiteY19" fmla="*/ 214384 h 779885"/>
              <a:gd name="connsiteX20" fmla="*/ 1491826 w 2109077"/>
              <a:gd name="connsiteY20" fmla="*/ 754564 h 779885"/>
              <a:gd name="connsiteX21" fmla="*/ 1658944 w 2109077"/>
              <a:gd name="connsiteY21" fmla="*/ 386566 h 779885"/>
              <a:gd name="connsiteX22" fmla="*/ 1662320 w 2109077"/>
              <a:gd name="connsiteY22" fmla="*/ 383190 h 779885"/>
              <a:gd name="connsiteX23" fmla="*/ 1667384 w 2109077"/>
              <a:gd name="connsiteY23" fmla="*/ 384878 h 779885"/>
              <a:gd name="connsiteX24" fmla="*/ 2106281 w 2109077"/>
              <a:gd name="connsiteY24" fmla="*/ 742748 h 779885"/>
              <a:gd name="connsiteX25" fmla="*/ 2107970 w 2109077"/>
              <a:gd name="connsiteY25" fmla="*/ 751188 h 779885"/>
              <a:gd name="connsiteX26" fmla="*/ 2099529 w 2109077"/>
              <a:gd name="connsiteY26" fmla="*/ 752876 h 779885"/>
              <a:gd name="connsiteX27" fmla="*/ 1665697 w 2109077"/>
              <a:gd name="connsiteY27" fmla="*/ 400071 h 779885"/>
              <a:gd name="connsiteX28" fmla="*/ 1493514 w 2109077"/>
              <a:gd name="connsiteY28" fmla="*/ 774821 h 779885"/>
              <a:gd name="connsiteX29" fmla="*/ 1488450 w 2109077"/>
              <a:gd name="connsiteY29" fmla="*/ 779885 h 779885"/>
            </a:gdLst>
            <a:ahLst/>
            <a:cxnLst/>
            <a:rect l="l" t="t" r="r" b="b"/>
            <a:pathLst>
              <a:path w="2109077" h="779885">
                <a:moveTo>
                  <a:pt x="1488450" y="779885"/>
                </a:moveTo>
                <a:cubicBezTo>
                  <a:pt x="1485074" y="779885"/>
                  <a:pt x="1483386" y="778197"/>
                  <a:pt x="1483386" y="774821"/>
                </a:cubicBezTo>
                <a:lnTo>
                  <a:pt x="1341588" y="226200"/>
                </a:lnTo>
                <a:lnTo>
                  <a:pt x="1108636" y="384878"/>
                </a:lnTo>
                <a:cubicBezTo>
                  <a:pt x="1106948" y="386566"/>
                  <a:pt x="1105260" y="386566"/>
                  <a:pt x="1103571" y="386566"/>
                </a:cubicBezTo>
                <a:cubicBezTo>
                  <a:pt x="1101883" y="386566"/>
                  <a:pt x="1100196" y="384878"/>
                  <a:pt x="1100196" y="383190"/>
                </a:cubicBezTo>
                <a:lnTo>
                  <a:pt x="867242" y="16881"/>
                </a:lnTo>
                <a:lnTo>
                  <a:pt x="296677" y="430456"/>
                </a:lnTo>
                <a:cubicBezTo>
                  <a:pt x="294989" y="432144"/>
                  <a:pt x="291613" y="432144"/>
                  <a:pt x="288237" y="430456"/>
                </a:cubicBezTo>
                <a:lnTo>
                  <a:pt x="1266" y="124917"/>
                </a:lnTo>
                <a:cubicBezTo>
                  <a:pt x="-422" y="123229"/>
                  <a:pt x="-422" y="118164"/>
                  <a:pt x="1266" y="116476"/>
                </a:cubicBezTo>
                <a:cubicBezTo>
                  <a:pt x="2954" y="114788"/>
                  <a:pt x="8018" y="114788"/>
                  <a:pt x="9706" y="116476"/>
                </a:cubicBezTo>
                <a:lnTo>
                  <a:pt x="294989" y="416952"/>
                </a:lnTo>
                <a:lnTo>
                  <a:pt x="867242" y="1688"/>
                </a:lnTo>
                <a:cubicBezTo>
                  <a:pt x="868931" y="0"/>
                  <a:pt x="870619" y="0"/>
                  <a:pt x="872307" y="0"/>
                </a:cubicBezTo>
                <a:cubicBezTo>
                  <a:pt x="873995" y="0"/>
                  <a:pt x="875683" y="1688"/>
                  <a:pt x="875683" y="3376"/>
                </a:cubicBezTo>
                <a:lnTo>
                  <a:pt x="1108636" y="369686"/>
                </a:lnTo>
                <a:lnTo>
                  <a:pt x="1343277" y="211008"/>
                </a:lnTo>
                <a:cubicBezTo>
                  <a:pt x="1344965" y="209320"/>
                  <a:pt x="1346652" y="209320"/>
                  <a:pt x="1348341" y="211008"/>
                </a:cubicBezTo>
                <a:cubicBezTo>
                  <a:pt x="1350029" y="211008"/>
                  <a:pt x="1351717" y="212696"/>
                  <a:pt x="1351717" y="214384"/>
                </a:cubicBezTo>
                <a:lnTo>
                  <a:pt x="1491826" y="754564"/>
                </a:lnTo>
                <a:lnTo>
                  <a:pt x="1658944" y="386566"/>
                </a:lnTo>
                <a:cubicBezTo>
                  <a:pt x="1658944" y="384878"/>
                  <a:pt x="1660633" y="383190"/>
                  <a:pt x="1662320" y="383190"/>
                </a:cubicBezTo>
                <a:cubicBezTo>
                  <a:pt x="1664008" y="383190"/>
                  <a:pt x="1665697" y="383190"/>
                  <a:pt x="1667384" y="384878"/>
                </a:cubicBezTo>
                <a:lnTo>
                  <a:pt x="2106281" y="742748"/>
                </a:lnTo>
                <a:cubicBezTo>
                  <a:pt x="2109657" y="744436"/>
                  <a:pt x="2109657" y="747812"/>
                  <a:pt x="2107970" y="751188"/>
                </a:cubicBezTo>
                <a:cubicBezTo>
                  <a:pt x="2106281" y="754564"/>
                  <a:pt x="2102905" y="754564"/>
                  <a:pt x="2099529" y="752876"/>
                </a:cubicBezTo>
                <a:lnTo>
                  <a:pt x="1665697" y="400071"/>
                </a:lnTo>
                <a:lnTo>
                  <a:pt x="1493514" y="774821"/>
                </a:lnTo>
                <a:cubicBezTo>
                  <a:pt x="1493514" y="778197"/>
                  <a:pt x="1491826" y="779885"/>
                  <a:pt x="1488450" y="779885"/>
                </a:cubicBezTo>
                <a:close/>
              </a:path>
            </a:pathLst>
          </a:custGeom>
          <a:solidFill>
            <a:schemeClr val="accent2"/>
          </a:solidFill>
          <a:ln w="16876" cap="flat">
            <a:solidFill>
              <a:schemeClr val="accent2">
                <a:alpha val="100000"/>
              </a:schemeClr>
            </a:solidFill>
            <a:miter/>
          </a:ln>
        </p:spPr>
        <p:txBody>
          <a:bodyPr vert="horz" wrap="square" lIns="91440" tIns="45720" rIns="91440" bIns="45720" rtlCol="0" anchor="ctr"/>
          <a:lstStyle/>
          <a:p>
            <a:pPr algn="l">
              <a:lnSpc>
                <a:spcPct val="100000"/>
              </a:lnSpc>
            </a:pPr>
            <a:endParaRPr kumimoji="1" lang="zh-CN" altLang="en-US"/>
          </a:p>
        </p:txBody>
      </p:sp>
      <p:sp>
        <p:nvSpPr>
          <p:cNvPr id="23" name="标题 1"/>
          <p:cNvSpPr txBox="1"/>
          <p:nvPr/>
        </p:nvSpPr>
        <p:spPr>
          <a:xfrm flipH="1">
            <a:off x="9932533" y="1716608"/>
            <a:ext cx="1431886" cy="632521"/>
          </a:xfrm>
          <a:custGeom>
            <a:avLst/>
            <a:gdLst>
              <a:gd name="connsiteX0" fmla="*/ 1713 w 1431886"/>
              <a:gd name="connsiteY0" fmla="*/ 679 h 632521"/>
              <a:gd name="connsiteX1" fmla="*/ 679 w 1431886"/>
              <a:gd name="connsiteY1" fmla="*/ 5850 h 632521"/>
              <a:gd name="connsiteX2" fmla="*/ 118485 w 1431886"/>
              <a:gd name="connsiteY2" fmla="*/ 176312 h 632521"/>
              <a:gd name="connsiteX3" fmla="*/ 116241 w 1431886"/>
              <a:gd name="connsiteY3" fmla="*/ 177253 h 632521"/>
              <a:gd name="connsiteX4" fmla="*/ 106158 w 1431886"/>
              <a:gd name="connsiteY4" fmla="*/ 201296 h 632521"/>
              <a:gd name="connsiteX5" fmla="*/ 140283 w 1431886"/>
              <a:gd name="connsiteY5" fmla="*/ 235422 h 632521"/>
              <a:gd name="connsiteX6" fmla="*/ 174409 w 1431886"/>
              <a:gd name="connsiteY6" fmla="*/ 201296 h 632521"/>
              <a:gd name="connsiteX7" fmla="*/ 168727 w 1431886"/>
              <a:gd name="connsiteY7" fmla="*/ 187528 h 632521"/>
              <a:gd name="connsiteX8" fmla="*/ 346727 w 1431886"/>
              <a:gd name="connsiteY8" fmla="*/ 73672 h 632521"/>
              <a:gd name="connsiteX9" fmla="*/ 347882 w 1431886"/>
              <a:gd name="connsiteY9" fmla="*/ 76426 h 632521"/>
              <a:gd name="connsiteX10" fmla="*/ 371924 w 1431886"/>
              <a:gd name="connsiteY10" fmla="*/ 86509 h 632521"/>
              <a:gd name="connsiteX11" fmla="*/ 386732 w 1431886"/>
              <a:gd name="connsiteY11" fmla="*/ 80299 h 632521"/>
              <a:gd name="connsiteX12" fmla="*/ 541252 w 1431886"/>
              <a:gd name="connsiteY12" fmla="*/ 317628 h 632521"/>
              <a:gd name="connsiteX13" fmla="*/ 538157 w 1431886"/>
              <a:gd name="connsiteY13" fmla="*/ 318926 h 632521"/>
              <a:gd name="connsiteX14" fmla="*/ 528074 w 1431886"/>
              <a:gd name="connsiteY14" fmla="*/ 342969 h 632521"/>
              <a:gd name="connsiteX15" fmla="*/ 562199 w 1431886"/>
              <a:gd name="connsiteY15" fmla="*/ 377095 h 632521"/>
              <a:gd name="connsiteX16" fmla="*/ 596325 w 1431886"/>
              <a:gd name="connsiteY16" fmla="*/ 342969 h 632521"/>
              <a:gd name="connsiteX17" fmla="*/ 589550 w 1431886"/>
              <a:gd name="connsiteY17" fmla="*/ 326813 h 632521"/>
              <a:gd name="connsiteX18" fmla="*/ 828393 w 1431886"/>
              <a:gd name="connsiteY18" fmla="*/ 144879 h 632521"/>
              <a:gd name="connsiteX19" fmla="*/ 828743 w 1431886"/>
              <a:gd name="connsiteY19" fmla="*/ 145712 h 632521"/>
              <a:gd name="connsiteX20" fmla="*/ 852785 w 1431886"/>
              <a:gd name="connsiteY20" fmla="*/ 155795 h 632521"/>
              <a:gd name="connsiteX21" fmla="*/ 856983 w 1431886"/>
              <a:gd name="connsiteY21" fmla="*/ 154035 h 632521"/>
              <a:gd name="connsiteX22" fmla="*/ 956288 w 1431886"/>
              <a:gd name="connsiteY22" fmla="*/ 568566 h 632521"/>
              <a:gd name="connsiteX23" fmla="*/ 942495 w 1431886"/>
              <a:gd name="connsiteY23" fmla="*/ 574351 h 632521"/>
              <a:gd name="connsiteX24" fmla="*/ 932412 w 1431886"/>
              <a:gd name="connsiteY24" fmla="*/ 598394 h 632521"/>
              <a:gd name="connsiteX25" fmla="*/ 966537 w 1431886"/>
              <a:gd name="connsiteY25" fmla="*/ 632521 h 632521"/>
              <a:gd name="connsiteX26" fmla="*/ 1000663 w 1431886"/>
              <a:gd name="connsiteY26" fmla="*/ 598394 h 632521"/>
              <a:gd name="connsiteX27" fmla="*/ 990580 w 1431886"/>
              <a:gd name="connsiteY27" fmla="*/ 573575 h 632521"/>
              <a:gd name="connsiteX28" fmla="*/ 980321 w 1431886"/>
              <a:gd name="connsiteY28" fmla="*/ 569604 h 632521"/>
              <a:gd name="connsiteX29" fmla="*/ 1095690 w 1431886"/>
              <a:gd name="connsiteY29" fmla="*/ 275938 h 632521"/>
              <a:gd name="connsiteX30" fmla="*/ 1105108 w 1431886"/>
              <a:gd name="connsiteY30" fmla="*/ 279888 h 632521"/>
              <a:gd name="connsiteX31" fmla="*/ 1125184 w 1431886"/>
              <a:gd name="connsiteY31" fmla="*/ 271469 h 632521"/>
              <a:gd name="connsiteX32" fmla="*/ 1371390 w 1431886"/>
              <a:gd name="connsiteY32" fmla="*/ 510616 h 632521"/>
              <a:gd name="connsiteX33" fmla="*/ 1363635 w 1431886"/>
              <a:gd name="connsiteY33" fmla="*/ 529108 h 632521"/>
              <a:gd name="connsiteX34" fmla="*/ 1397760 w 1431886"/>
              <a:gd name="connsiteY34" fmla="*/ 563234 h 632521"/>
              <a:gd name="connsiteX35" fmla="*/ 1431886 w 1431886"/>
              <a:gd name="connsiteY35" fmla="*/ 529108 h 632521"/>
              <a:gd name="connsiteX36" fmla="*/ 1397760 w 1431886"/>
              <a:gd name="connsiteY36" fmla="*/ 494983 h 632521"/>
              <a:gd name="connsiteX37" fmla="*/ 1375377 w 1431886"/>
              <a:gd name="connsiteY37" fmla="*/ 504369 h 632521"/>
              <a:gd name="connsiteX38" fmla="*/ 1130294 w 1431886"/>
              <a:gd name="connsiteY38" fmla="*/ 267080 h 632521"/>
              <a:gd name="connsiteX39" fmla="*/ 1139234 w 1431886"/>
              <a:gd name="connsiteY39" fmla="*/ 245762 h 632521"/>
              <a:gd name="connsiteX40" fmla="*/ 1105108 w 1431886"/>
              <a:gd name="connsiteY40" fmla="*/ 211637 h 632521"/>
              <a:gd name="connsiteX41" fmla="*/ 1070982 w 1431886"/>
              <a:gd name="connsiteY41" fmla="*/ 245762 h 632521"/>
              <a:gd name="connsiteX42" fmla="*/ 1081065 w 1431886"/>
              <a:gd name="connsiteY42" fmla="*/ 269805 h 632521"/>
              <a:gd name="connsiteX43" fmla="*/ 1088783 w 1431886"/>
              <a:gd name="connsiteY43" fmla="*/ 273042 h 632521"/>
              <a:gd name="connsiteX44" fmla="*/ 973062 w 1431886"/>
              <a:gd name="connsiteY44" fmla="*/ 566794 h 632521"/>
              <a:gd name="connsiteX45" fmla="*/ 966537 w 1431886"/>
              <a:gd name="connsiteY45" fmla="*/ 564268 h 632521"/>
              <a:gd name="connsiteX46" fmla="*/ 960900 w 1431886"/>
              <a:gd name="connsiteY46" fmla="*/ 566632 h 632521"/>
              <a:gd name="connsiteX47" fmla="*/ 862267 w 1431886"/>
              <a:gd name="connsiteY47" fmla="*/ 151818 h 632521"/>
              <a:gd name="connsiteX48" fmla="*/ 876828 w 1431886"/>
              <a:gd name="connsiteY48" fmla="*/ 145712 h 632521"/>
              <a:gd name="connsiteX49" fmla="*/ 886911 w 1431886"/>
              <a:gd name="connsiteY49" fmla="*/ 121669 h 632521"/>
              <a:gd name="connsiteX50" fmla="*/ 852785 w 1431886"/>
              <a:gd name="connsiteY50" fmla="*/ 87544 h 632521"/>
              <a:gd name="connsiteX51" fmla="*/ 818660 w 1431886"/>
              <a:gd name="connsiteY51" fmla="*/ 121669 h 632521"/>
              <a:gd name="connsiteX52" fmla="*/ 825191 w 1431886"/>
              <a:gd name="connsiteY52" fmla="*/ 137244 h 632521"/>
              <a:gd name="connsiteX53" fmla="*/ 586413 w 1431886"/>
              <a:gd name="connsiteY53" fmla="*/ 319334 h 632521"/>
              <a:gd name="connsiteX54" fmla="*/ 586242 w 1431886"/>
              <a:gd name="connsiteY54" fmla="*/ 318926 h 632521"/>
              <a:gd name="connsiteX55" fmla="*/ 562199 w 1431886"/>
              <a:gd name="connsiteY55" fmla="*/ 308844 h 632521"/>
              <a:gd name="connsiteX56" fmla="*/ 547391 w 1431886"/>
              <a:gd name="connsiteY56" fmla="*/ 315054 h 632521"/>
              <a:gd name="connsiteX57" fmla="*/ 392872 w 1431886"/>
              <a:gd name="connsiteY57" fmla="*/ 77725 h 632521"/>
              <a:gd name="connsiteX58" fmla="*/ 395967 w 1431886"/>
              <a:gd name="connsiteY58" fmla="*/ 76426 h 632521"/>
              <a:gd name="connsiteX59" fmla="*/ 406050 w 1431886"/>
              <a:gd name="connsiteY59" fmla="*/ 52383 h 632521"/>
              <a:gd name="connsiteX60" fmla="*/ 371924 w 1431886"/>
              <a:gd name="connsiteY60" fmla="*/ 18258 h 632521"/>
              <a:gd name="connsiteX61" fmla="*/ 337799 w 1431886"/>
              <a:gd name="connsiteY61" fmla="*/ 52383 h 632521"/>
              <a:gd name="connsiteX62" fmla="*/ 343579 w 1431886"/>
              <a:gd name="connsiteY62" fmla="*/ 66166 h 632521"/>
              <a:gd name="connsiteX63" fmla="*/ 165787 w 1431886"/>
              <a:gd name="connsiteY63" fmla="*/ 180404 h 632521"/>
              <a:gd name="connsiteX64" fmla="*/ 164326 w 1431886"/>
              <a:gd name="connsiteY64" fmla="*/ 176866 h 632521"/>
              <a:gd name="connsiteX65" fmla="*/ 140283 w 1431886"/>
              <a:gd name="connsiteY65" fmla="*/ 167171 h 632521"/>
              <a:gd name="connsiteX66" fmla="*/ 125564 w 1431886"/>
              <a:gd name="connsiteY66" fmla="*/ 173343 h 632521"/>
              <a:gd name="connsiteX67" fmla="*/ 6884 w 1431886"/>
              <a:gd name="connsiteY67" fmla="*/ 1713 h 632521"/>
              <a:gd name="connsiteX68" fmla="*/ 1713 w 1431886"/>
              <a:gd name="connsiteY68" fmla="*/ 679 h 632521"/>
            </a:gdLst>
            <a:ahLst/>
            <a:cxnLst/>
            <a:rect l="l" t="t" r="r" b="b"/>
            <a:pathLst>
              <a:path w="1431886" h="632521">
                <a:moveTo>
                  <a:pt x="1713" y="679"/>
                </a:moveTo>
                <a:cubicBezTo>
                  <a:pt x="-355" y="1713"/>
                  <a:pt x="-355" y="3782"/>
                  <a:pt x="679" y="5850"/>
                </a:cubicBezTo>
                <a:lnTo>
                  <a:pt x="118485" y="176312"/>
                </a:lnTo>
                <a:lnTo>
                  <a:pt x="116241" y="177253"/>
                </a:lnTo>
                <a:cubicBezTo>
                  <a:pt x="110036" y="183458"/>
                  <a:pt x="106158" y="191990"/>
                  <a:pt x="106158" y="201296"/>
                </a:cubicBezTo>
                <a:cubicBezTo>
                  <a:pt x="106158" y="219910"/>
                  <a:pt x="121670" y="235422"/>
                  <a:pt x="140283" y="235422"/>
                </a:cubicBezTo>
                <a:cubicBezTo>
                  <a:pt x="158897" y="235422"/>
                  <a:pt x="174409" y="219910"/>
                  <a:pt x="174409" y="201296"/>
                </a:cubicBezTo>
                <a:lnTo>
                  <a:pt x="168727" y="187528"/>
                </a:lnTo>
                <a:lnTo>
                  <a:pt x="346727" y="73672"/>
                </a:lnTo>
                <a:lnTo>
                  <a:pt x="347882" y="76426"/>
                </a:lnTo>
                <a:cubicBezTo>
                  <a:pt x="354086" y="82631"/>
                  <a:pt x="362618" y="86509"/>
                  <a:pt x="371924" y="86509"/>
                </a:cubicBezTo>
                <a:lnTo>
                  <a:pt x="386732" y="80299"/>
                </a:lnTo>
                <a:lnTo>
                  <a:pt x="541252" y="317628"/>
                </a:lnTo>
                <a:lnTo>
                  <a:pt x="538157" y="318926"/>
                </a:lnTo>
                <a:cubicBezTo>
                  <a:pt x="531952" y="325131"/>
                  <a:pt x="528074" y="333663"/>
                  <a:pt x="528074" y="342969"/>
                </a:cubicBezTo>
                <a:cubicBezTo>
                  <a:pt x="528074" y="361583"/>
                  <a:pt x="543586" y="377095"/>
                  <a:pt x="562199" y="377095"/>
                </a:cubicBezTo>
                <a:cubicBezTo>
                  <a:pt x="580813" y="377095"/>
                  <a:pt x="596325" y="361583"/>
                  <a:pt x="596325" y="342969"/>
                </a:cubicBezTo>
                <a:lnTo>
                  <a:pt x="589550" y="326813"/>
                </a:lnTo>
                <a:lnTo>
                  <a:pt x="828393" y="144879"/>
                </a:lnTo>
                <a:lnTo>
                  <a:pt x="828743" y="145712"/>
                </a:lnTo>
                <a:cubicBezTo>
                  <a:pt x="834947" y="151917"/>
                  <a:pt x="843478" y="155795"/>
                  <a:pt x="852785" y="155795"/>
                </a:cubicBezTo>
                <a:lnTo>
                  <a:pt x="856983" y="154035"/>
                </a:lnTo>
                <a:lnTo>
                  <a:pt x="956288" y="568566"/>
                </a:lnTo>
                <a:lnTo>
                  <a:pt x="942495" y="574351"/>
                </a:lnTo>
                <a:cubicBezTo>
                  <a:pt x="936290" y="580556"/>
                  <a:pt x="932412" y="589087"/>
                  <a:pt x="932412" y="598394"/>
                </a:cubicBezTo>
                <a:cubicBezTo>
                  <a:pt x="932412" y="617009"/>
                  <a:pt x="947924" y="632521"/>
                  <a:pt x="966537" y="632521"/>
                </a:cubicBezTo>
                <a:cubicBezTo>
                  <a:pt x="985151" y="632521"/>
                  <a:pt x="1000663" y="617009"/>
                  <a:pt x="1000663" y="598394"/>
                </a:cubicBezTo>
                <a:cubicBezTo>
                  <a:pt x="1000663" y="588570"/>
                  <a:pt x="996785" y="579780"/>
                  <a:pt x="990580" y="573575"/>
                </a:cubicBezTo>
                <a:lnTo>
                  <a:pt x="980321" y="569604"/>
                </a:lnTo>
                <a:lnTo>
                  <a:pt x="1095690" y="275938"/>
                </a:lnTo>
                <a:lnTo>
                  <a:pt x="1105108" y="279888"/>
                </a:lnTo>
                <a:lnTo>
                  <a:pt x="1125184" y="271469"/>
                </a:lnTo>
                <a:lnTo>
                  <a:pt x="1371390" y="510616"/>
                </a:lnTo>
                <a:lnTo>
                  <a:pt x="1363635" y="529108"/>
                </a:lnTo>
                <a:cubicBezTo>
                  <a:pt x="1363635" y="547722"/>
                  <a:pt x="1379147" y="563234"/>
                  <a:pt x="1397760" y="563234"/>
                </a:cubicBezTo>
                <a:cubicBezTo>
                  <a:pt x="1416374" y="563234"/>
                  <a:pt x="1431886" y="547722"/>
                  <a:pt x="1431886" y="529108"/>
                </a:cubicBezTo>
                <a:cubicBezTo>
                  <a:pt x="1431886" y="510495"/>
                  <a:pt x="1416374" y="494983"/>
                  <a:pt x="1397760" y="494983"/>
                </a:cubicBezTo>
                <a:lnTo>
                  <a:pt x="1375377" y="504369"/>
                </a:lnTo>
                <a:lnTo>
                  <a:pt x="1130294" y="267080"/>
                </a:lnTo>
                <a:lnTo>
                  <a:pt x="1139234" y="245762"/>
                </a:lnTo>
                <a:cubicBezTo>
                  <a:pt x="1139234" y="227149"/>
                  <a:pt x="1124756" y="211637"/>
                  <a:pt x="1105108" y="211637"/>
                </a:cubicBezTo>
                <a:cubicBezTo>
                  <a:pt x="1086494" y="211637"/>
                  <a:pt x="1070982" y="227149"/>
                  <a:pt x="1070982" y="245762"/>
                </a:cubicBezTo>
                <a:cubicBezTo>
                  <a:pt x="1070982" y="255069"/>
                  <a:pt x="1074860" y="263601"/>
                  <a:pt x="1081065" y="269805"/>
                </a:cubicBezTo>
                <a:lnTo>
                  <a:pt x="1088783" y="273042"/>
                </a:lnTo>
                <a:lnTo>
                  <a:pt x="973062" y="566794"/>
                </a:lnTo>
                <a:lnTo>
                  <a:pt x="966537" y="564268"/>
                </a:lnTo>
                <a:lnTo>
                  <a:pt x="960900" y="566632"/>
                </a:lnTo>
                <a:lnTo>
                  <a:pt x="862267" y="151818"/>
                </a:lnTo>
                <a:lnTo>
                  <a:pt x="876828" y="145712"/>
                </a:lnTo>
                <a:cubicBezTo>
                  <a:pt x="883033" y="139508"/>
                  <a:pt x="886911" y="130976"/>
                  <a:pt x="886911" y="121669"/>
                </a:cubicBezTo>
                <a:cubicBezTo>
                  <a:pt x="886911" y="102022"/>
                  <a:pt x="871399" y="87544"/>
                  <a:pt x="852785" y="87544"/>
                </a:cubicBezTo>
                <a:cubicBezTo>
                  <a:pt x="834172" y="87544"/>
                  <a:pt x="818660" y="103056"/>
                  <a:pt x="818660" y="121669"/>
                </a:cubicBezTo>
                <a:lnTo>
                  <a:pt x="825191" y="137244"/>
                </a:lnTo>
                <a:lnTo>
                  <a:pt x="586413" y="319334"/>
                </a:lnTo>
                <a:lnTo>
                  <a:pt x="586242" y="318926"/>
                </a:lnTo>
                <a:cubicBezTo>
                  <a:pt x="580038" y="312722"/>
                  <a:pt x="571506" y="308844"/>
                  <a:pt x="562199" y="308844"/>
                </a:cubicBezTo>
                <a:lnTo>
                  <a:pt x="547391" y="315054"/>
                </a:lnTo>
                <a:lnTo>
                  <a:pt x="392872" y="77725"/>
                </a:lnTo>
                <a:lnTo>
                  <a:pt x="395967" y="76426"/>
                </a:lnTo>
                <a:cubicBezTo>
                  <a:pt x="402172" y="70222"/>
                  <a:pt x="406050" y="61690"/>
                  <a:pt x="406050" y="52383"/>
                </a:cubicBezTo>
                <a:cubicBezTo>
                  <a:pt x="406050" y="33770"/>
                  <a:pt x="390538" y="18258"/>
                  <a:pt x="371924" y="18258"/>
                </a:cubicBezTo>
                <a:cubicBezTo>
                  <a:pt x="353311" y="18258"/>
                  <a:pt x="337799" y="33770"/>
                  <a:pt x="337799" y="52383"/>
                </a:cubicBezTo>
                <a:lnTo>
                  <a:pt x="343579" y="66166"/>
                </a:lnTo>
                <a:lnTo>
                  <a:pt x="165787" y="180404"/>
                </a:lnTo>
                <a:lnTo>
                  <a:pt x="164326" y="176866"/>
                </a:lnTo>
                <a:cubicBezTo>
                  <a:pt x="158121" y="170790"/>
                  <a:pt x="149590" y="167171"/>
                  <a:pt x="140283" y="167171"/>
                </a:cubicBezTo>
                <a:lnTo>
                  <a:pt x="125564" y="173343"/>
                </a:lnTo>
                <a:lnTo>
                  <a:pt x="6884" y="1713"/>
                </a:lnTo>
                <a:cubicBezTo>
                  <a:pt x="5850" y="-355"/>
                  <a:pt x="3782" y="-355"/>
                  <a:pt x="1713" y="679"/>
                </a:cubicBezTo>
                <a:close/>
              </a:path>
            </a:pathLst>
          </a:custGeom>
          <a:solidFill>
            <a:schemeClr val="accent1"/>
          </a:solidFill>
          <a:ln w="16876" cap="flat">
            <a:noFill/>
            <a:miter/>
          </a:ln>
        </p:spPr>
        <p:txBody>
          <a:bodyPr vert="horz" wrap="square" lIns="91440" tIns="45720" rIns="91440" bIns="45720" rtlCol="0" anchor="ctr"/>
          <a:lstStyle/>
          <a:p>
            <a:pPr algn="l">
              <a:lnSpc>
                <a:spcPct val="100000"/>
              </a:lnSpc>
            </a:pPr>
            <a:endParaRPr kumimoji="1" lang="zh-CN" altLang="en-US"/>
          </a:p>
        </p:txBody>
      </p:sp>
      <p:grpSp>
        <p:nvGrpSpPr>
          <p:cNvPr id="26" name="组合 25"/>
          <p:cNvGrpSpPr/>
          <p:nvPr/>
        </p:nvGrpSpPr>
        <p:grpSpPr>
          <a:xfrm>
            <a:off x="5435892" y="1089615"/>
            <a:ext cx="1320215" cy="412979"/>
            <a:chOff x="3302807" y="1034911"/>
            <a:chExt cx="2457878" cy="799669"/>
          </a:xfrm>
          <a:solidFill>
            <a:schemeClr val="bg1"/>
          </a:solidFill>
        </p:grpSpPr>
        <p:sp>
          <p:nvSpPr>
            <p:cNvPr id="27" name="íṡḷîḍê"/>
            <p:cNvSpPr/>
            <p:nvPr/>
          </p:nvSpPr>
          <p:spPr bwMode="auto">
            <a:xfrm>
              <a:off x="3518669" y="1287918"/>
              <a:ext cx="364442" cy="336408"/>
            </a:xfrm>
            <a:custGeom>
              <a:avLst/>
              <a:gdLst>
                <a:gd name="T0" fmla="*/ 154 w 159"/>
                <a:gd name="T1" fmla="*/ 43 h 146"/>
                <a:gd name="T2" fmla="*/ 133 w 159"/>
                <a:gd name="T3" fmla="*/ 41 h 146"/>
                <a:gd name="T4" fmla="*/ 159 w 159"/>
                <a:gd name="T5" fmla="*/ 25 h 146"/>
                <a:gd name="T6" fmla="*/ 133 w 159"/>
                <a:gd name="T7" fmla="*/ 24 h 146"/>
                <a:gd name="T8" fmla="*/ 97 w 159"/>
                <a:gd name="T9" fmla="*/ 38 h 146"/>
                <a:gd name="T10" fmla="*/ 106 w 159"/>
                <a:gd name="T11" fmla="*/ 24 h 146"/>
                <a:gd name="T12" fmla="*/ 72 w 159"/>
                <a:gd name="T13" fmla="*/ 34 h 146"/>
                <a:gd name="T14" fmla="*/ 66 w 159"/>
                <a:gd name="T15" fmla="*/ 36 h 146"/>
                <a:gd name="T16" fmla="*/ 0 w 159"/>
                <a:gd name="T17" fmla="*/ 23 h 146"/>
                <a:gd name="T18" fmla="*/ 28 w 159"/>
                <a:gd name="T19" fmla="*/ 34 h 146"/>
                <a:gd name="T20" fmla="*/ 30 w 159"/>
                <a:gd name="T21" fmla="*/ 41 h 146"/>
                <a:gd name="T22" fmla="*/ 11 w 159"/>
                <a:gd name="T23" fmla="*/ 40 h 146"/>
                <a:gd name="T24" fmla="*/ 41 w 159"/>
                <a:gd name="T25" fmla="*/ 60 h 146"/>
                <a:gd name="T26" fmla="*/ 24 w 159"/>
                <a:gd name="T27" fmla="*/ 60 h 146"/>
                <a:gd name="T28" fmla="*/ 46 w 159"/>
                <a:gd name="T29" fmla="*/ 79 h 146"/>
                <a:gd name="T30" fmla="*/ 35 w 159"/>
                <a:gd name="T31" fmla="*/ 78 h 146"/>
                <a:gd name="T32" fmla="*/ 54 w 159"/>
                <a:gd name="T33" fmla="*/ 92 h 146"/>
                <a:gd name="T34" fmla="*/ 54 w 159"/>
                <a:gd name="T35" fmla="*/ 96 h 146"/>
                <a:gd name="T36" fmla="*/ 46 w 159"/>
                <a:gd name="T37" fmla="*/ 96 h 146"/>
                <a:gd name="T38" fmla="*/ 64 w 159"/>
                <a:gd name="T39" fmla="*/ 108 h 146"/>
                <a:gd name="T40" fmla="*/ 64 w 159"/>
                <a:gd name="T41" fmla="*/ 114 h 146"/>
                <a:gd name="T42" fmla="*/ 60 w 159"/>
                <a:gd name="T43" fmla="*/ 115 h 146"/>
                <a:gd name="T44" fmla="*/ 81 w 159"/>
                <a:gd name="T45" fmla="*/ 146 h 146"/>
                <a:gd name="T46" fmla="*/ 103 w 159"/>
                <a:gd name="T47" fmla="*/ 117 h 146"/>
                <a:gd name="T48" fmla="*/ 98 w 159"/>
                <a:gd name="T49" fmla="*/ 114 h 146"/>
                <a:gd name="T50" fmla="*/ 99 w 159"/>
                <a:gd name="T51" fmla="*/ 107 h 146"/>
                <a:gd name="T52" fmla="*/ 115 w 159"/>
                <a:gd name="T53" fmla="*/ 97 h 146"/>
                <a:gd name="T54" fmla="*/ 112 w 159"/>
                <a:gd name="T55" fmla="*/ 92 h 146"/>
                <a:gd name="T56" fmla="*/ 131 w 159"/>
                <a:gd name="T57" fmla="*/ 79 h 146"/>
                <a:gd name="T58" fmla="*/ 119 w 159"/>
                <a:gd name="T59" fmla="*/ 79 h 146"/>
                <a:gd name="T60" fmla="*/ 117 w 159"/>
                <a:gd name="T61" fmla="*/ 75 h 146"/>
                <a:gd name="T62" fmla="*/ 141 w 159"/>
                <a:gd name="T63" fmla="*/ 59 h 146"/>
                <a:gd name="T64" fmla="*/ 125 w 159"/>
                <a:gd name="T65" fmla="*/ 58 h 146"/>
                <a:gd name="T66" fmla="*/ 124 w 159"/>
                <a:gd name="T67" fmla="*/ 54 h 146"/>
                <a:gd name="T68" fmla="*/ 154 w 159"/>
                <a:gd name="T69" fmla="*/ 4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9" h="146">
                  <a:moveTo>
                    <a:pt x="154" y="43"/>
                  </a:moveTo>
                  <a:cubicBezTo>
                    <a:pt x="133" y="41"/>
                    <a:pt x="133" y="41"/>
                    <a:pt x="133" y="41"/>
                  </a:cubicBezTo>
                  <a:cubicBezTo>
                    <a:pt x="137" y="34"/>
                    <a:pt x="155" y="37"/>
                    <a:pt x="159" y="25"/>
                  </a:cubicBezTo>
                  <a:cubicBezTo>
                    <a:pt x="133" y="24"/>
                    <a:pt x="133" y="24"/>
                    <a:pt x="133" y="24"/>
                  </a:cubicBezTo>
                  <a:cubicBezTo>
                    <a:pt x="114" y="21"/>
                    <a:pt x="107" y="39"/>
                    <a:pt x="97" y="38"/>
                  </a:cubicBezTo>
                  <a:cubicBezTo>
                    <a:pt x="88" y="29"/>
                    <a:pt x="100" y="28"/>
                    <a:pt x="106" y="24"/>
                  </a:cubicBezTo>
                  <a:cubicBezTo>
                    <a:pt x="80" y="0"/>
                    <a:pt x="72" y="32"/>
                    <a:pt x="72" y="34"/>
                  </a:cubicBezTo>
                  <a:cubicBezTo>
                    <a:pt x="71" y="37"/>
                    <a:pt x="68" y="38"/>
                    <a:pt x="66" y="36"/>
                  </a:cubicBezTo>
                  <a:cubicBezTo>
                    <a:pt x="58" y="12"/>
                    <a:pt x="33" y="22"/>
                    <a:pt x="0" y="23"/>
                  </a:cubicBezTo>
                  <a:cubicBezTo>
                    <a:pt x="8" y="31"/>
                    <a:pt x="17" y="32"/>
                    <a:pt x="28" y="34"/>
                  </a:cubicBezTo>
                  <a:cubicBezTo>
                    <a:pt x="30" y="36"/>
                    <a:pt x="32" y="38"/>
                    <a:pt x="30" y="41"/>
                  </a:cubicBezTo>
                  <a:cubicBezTo>
                    <a:pt x="11" y="40"/>
                    <a:pt x="11" y="40"/>
                    <a:pt x="11" y="40"/>
                  </a:cubicBezTo>
                  <a:cubicBezTo>
                    <a:pt x="19" y="58"/>
                    <a:pt x="35" y="49"/>
                    <a:pt x="41" y="60"/>
                  </a:cubicBezTo>
                  <a:cubicBezTo>
                    <a:pt x="24" y="60"/>
                    <a:pt x="24" y="60"/>
                    <a:pt x="24" y="60"/>
                  </a:cubicBezTo>
                  <a:cubicBezTo>
                    <a:pt x="25" y="75"/>
                    <a:pt x="41" y="68"/>
                    <a:pt x="46" y="79"/>
                  </a:cubicBezTo>
                  <a:cubicBezTo>
                    <a:pt x="35" y="78"/>
                    <a:pt x="35" y="78"/>
                    <a:pt x="35" y="78"/>
                  </a:cubicBezTo>
                  <a:cubicBezTo>
                    <a:pt x="40" y="90"/>
                    <a:pt x="48" y="91"/>
                    <a:pt x="54" y="92"/>
                  </a:cubicBezTo>
                  <a:cubicBezTo>
                    <a:pt x="54" y="96"/>
                    <a:pt x="54" y="96"/>
                    <a:pt x="54" y="96"/>
                  </a:cubicBezTo>
                  <a:cubicBezTo>
                    <a:pt x="46" y="96"/>
                    <a:pt x="46" y="96"/>
                    <a:pt x="46" y="96"/>
                  </a:cubicBezTo>
                  <a:cubicBezTo>
                    <a:pt x="46" y="104"/>
                    <a:pt x="57" y="109"/>
                    <a:pt x="64" y="108"/>
                  </a:cubicBezTo>
                  <a:cubicBezTo>
                    <a:pt x="64" y="114"/>
                    <a:pt x="64" y="114"/>
                    <a:pt x="64" y="114"/>
                  </a:cubicBezTo>
                  <a:cubicBezTo>
                    <a:pt x="60" y="115"/>
                    <a:pt x="60" y="115"/>
                    <a:pt x="60" y="115"/>
                  </a:cubicBezTo>
                  <a:cubicBezTo>
                    <a:pt x="81" y="146"/>
                    <a:pt x="81" y="146"/>
                    <a:pt x="81" y="146"/>
                  </a:cubicBezTo>
                  <a:cubicBezTo>
                    <a:pt x="103" y="117"/>
                    <a:pt x="103" y="117"/>
                    <a:pt x="103" y="117"/>
                  </a:cubicBezTo>
                  <a:cubicBezTo>
                    <a:pt x="98" y="114"/>
                    <a:pt x="98" y="114"/>
                    <a:pt x="98" y="114"/>
                  </a:cubicBezTo>
                  <a:cubicBezTo>
                    <a:pt x="99" y="107"/>
                    <a:pt x="99" y="107"/>
                    <a:pt x="99" y="107"/>
                  </a:cubicBezTo>
                  <a:cubicBezTo>
                    <a:pt x="105" y="108"/>
                    <a:pt x="111" y="106"/>
                    <a:pt x="115" y="97"/>
                  </a:cubicBezTo>
                  <a:cubicBezTo>
                    <a:pt x="114" y="95"/>
                    <a:pt x="99" y="99"/>
                    <a:pt x="112" y="92"/>
                  </a:cubicBezTo>
                  <a:cubicBezTo>
                    <a:pt x="120" y="91"/>
                    <a:pt x="125" y="85"/>
                    <a:pt x="131" y="79"/>
                  </a:cubicBezTo>
                  <a:cubicBezTo>
                    <a:pt x="119" y="79"/>
                    <a:pt x="119" y="79"/>
                    <a:pt x="119" y="79"/>
                  </a:cubicBezTo>
                  <a:cubicBezTo>
                    <a:pt x="117" y="78"/>
                    <a:pt x="116" y="76"/>
                    <a:pt x="117" y="75"/>
                  </a:cubicBezTo>
                  <a:cubicBezTo>
                    <a:pt x="125" y="74"/>
                    <a:pt x="137" y="70"/>
                    <a:pt x="141" y="59"/>
                  </a:cubicBezTo>
                  <a:cubicBezTo>
                    <a:pt x="125" y="58"/>
                    <a:pt x="125" y="58"/>
                    <a:pt x="125" y="58"/>
                  </a:cubicBezTo>
                  <a:cubicBezTo>
                    <a:pt x="122" y="57"/>
                    <a:pt x="123" y="55"/>
                    <a:pt x="124" y="54"/>
                  </a:cubicBezTo>
                  <a:cubicBezTo>
                    <a:pt x="134" y="54"/>
                    <a:pt x="145" y="50"/>
                    <a:pt x="154"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8" name="íŝḻiḍè"/>
            <p:cNvSpPr/>
            <p:nvPr/>
          </p:nvSpPr>
          <p:spPr bwMode="auto">
            <a:xfrm>
              <a:off x="3344157" y="1504480"/>
              <a:ext cx="93914" cy="74290"/>
            </a:xfrm>
            <a:custGeom>
              <a:avLst/>
              <a:gdLst>
                <a:gd name="T0" fmla="*/ 6 w 41"/>
                <a:gd name="T1" fmla="*/ 15 h 32"/>
                <a:gd name="T2" fmla="*/ 9 w 41"/>
                <a:gd name="T3" fmla="*/ 16 h 32"/>
                <a:gd name="T4" fmla="*/ 37 w 41"/>
                <a:gd name="T5" fmla="*/ 18 h 32"/>
                <a:gd name="T6" fmla="*/ 41 w 41"/>
                <a:gd name="T7" fmla="*/ 16 h 32"/>
                <a:gd name="T8" fmla="*/ 32 w 41"/>
                <a:gd name="T9" fmla="*/ 0 h 32"/>
                <a:gd name="T10" fmla="*/ 28 w 41"/>
                <a:gd name="T11" fmla="*/ 1 h 32"/>
                <a:gd name="T12" fmla="*/ 35 w 41"/>
                <a:gd name="T13" fmla="*/ 14 h 32"/>
                <a:gd name="T14" fmla="*/ 30 w 41"/>
                <a:gd name="T15" fmla="*/ 13 h 32"/>
                <a:gd name="T16" fmla="*/ 4 w 41"/>
                <a:gd name="T17" fmla="*/ 12 h 32"/>
                <a:gd name="T18" fmla="*/ 0 w 41"/>
                <a:gd name="T19" fmla="*/ 14 h 32"/>
                <a:gd name="T20" fmla="*/ 10 w 41"/>
                <a:gd name="T21" fmla="*/ 32 h 32"/>
                <a:gd name="T22" fmla="*/ 14 w 41"/>
                <a:gd name="T23" fmla="*/ 30 h 32"/>
                <a:gd name="T24" fmla="*/ 6 w 41"/>
                <a:gd name="T25" fmla="*/ 1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32">
                  <a:moveTo>
                    <a:pt x="6" y="15"/>
                  </a:moveTo>
                  <a:cubicBezTo>
                    <a:pt x="9" y="16"/>
                    <a:pt x="9" y="16"/>
                    <a:pt x="9" y="16"/>
                  </a:cubicBezTo>
                  <a:cubicBezTo>
                    <a:pt x="37" y="18"/>
                    <a:pt x="37" y="18"/>
                    <a:pt x="37" y="18"/>
                  </a:cubicBezTo>
                  <a:cubicBezTo>
                    <a:pt x="41" y="16"/>
                    <a:pt x="41" y="16"/>
                    <a:pt x="41" y="16"/>
                  </a:cubicBezTo>
                  <a:cubicBezTo>
                    <a:pt x="32" y="0"/>
                    <a:pt x="32" y="0"/>
                    <a:pt x="32" y="0"/>
                  </a:cubicBezTo>
                  <a:cubicBezTo>
                    <a:pt x="28" y="1"/>
                    <a:pt x="28" y="1"/>
                    <a:pt x="28" y="1"/>
                  </a:cubicBezTo>
                  <a:cubicBezTo>
                    <a:pt x="35" y="14"/>
                    <a:pt x="35" y="14"/>
                    <a:pt x="35" y="14"/>
                  </a:cubicBezTo>
                  <a:cubicBezTo>
                    <a:pt x="34" y="14"/>
                    <a:pt x="32" y="14"/>
                    <a:pt x="30" y="13"/>
                  </a:cubicBezTo>
                  <a:cubicBezTo>
                    <a:pt x="4" y="12"/>
                    <a:pt x="4" y="12"/>
                    <a:pt x="4" y="12"/>
                  </a:cubicBezTo>
                  <a:cubicBezTo>
                    <a:pt x="0" y="14"/>
                    <a:pt x="0" y="14"/>
                    <a:pt x="0" y="14"/>
                  </a:cubicBezTo>
                  <a:cubicBezTo>
                    <a:pt x="10" y="32"/>
                    <a:pt x="10" y="32"/>
                    <a:pt x="10" y="32"/>
                  </a:cubicBezTo>
                  <a:cubicBezTo>
                    <a:pt x="14" y="30"/>
                    <a:pt x="14" y="30"/>
                    <a:pt x="14" y="30"/>
                  </a:cubicBezTo>
                  <a:lnTo>
                    <a:pt x="6"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9" name="îS1iďê"/>
            <p:cNvSpPr/>
            <p:nvPr/>
          </p:nvSpPr>
          <p:spPr bwMode="auto">
            <a:xfrm>
              <a:off x="3369388" y="1550736"/>
              <a:ext cx="91811" cy="71487"/>
            </a:xfrm>
            <a:custGeom>
              <a:avLst/>
              <a:gdLst>
                <a:gd name="T0" fmla="*/ 128 w 131"/>
                <a:gd name="T1" fmla="*/ 46 h 102"/>
                <a:gd name="T2" fmla="*/ 85 w 131"/>
                <a:gd name="T3" fmla="*/ 66 h 102"/>
                <a:gd name="T4" fmla="*/ 66 w 131"/>
                <a:gd name="T5" fmla="*/ 30 h 102"/>
                <a:gd name="T6" fmla="*/ 108 w 131"/>
                <a:gd name="T7" fmla="*/ 10 h 102"/>
                <a:gd name="T8" fmla="*/ 105 w 131"/>
                <a:gd name="T9" fmla="*/ 0 h 102"/>
                <a:gd name="T10" fmla="*/ 0 w 131"/>
                <a:gd name="T11" fmla="*/ 46 h 102"/>
                <a:gd name="T12" fmla="*/ 7 w 131"/>
                <a:gd name="T13" fmla="*/ 56 h 102"/>
                <a:gd name="T14" fmla="*/ 56 w 131"/>
                <a:gd name="T15" fmla="*/ 33 h 102"/>
                <a:gd name="T16" fmla="*/ 72 w 131"/>
                <a:gd name="T17" fmla="*/ 73 h 102"/>
                <a:gd name="T18" fmla="*/ 23 w 131"/>
                <a:gd name="T19" fmla="*/ 92 h 102"/>
                <a:gd name="T20" fmla="*/ 30 w 131"/>
                <a:gd name="T21" fmla="*/ 102 h 102"/>
                <a:gd name="T22" fmla="*/ 131 w 131"/>
                <a:gd name="T23" fmla="*/ 56 h 102"/>
                <a:gd name="T24" fmla="*/ 128 w 131"/>
                <a:gd name="T25" fmla="*/ 4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02">
                  <a:moveTo>
                    <a:pt x="128" y="46"/>
                  </a:moveTo>
                  <a:lnTo>
                    <a:pt x="85" y="66"/>
                  </a:lnTo>
                  <a:lnTo>
                    <a:pt x="66" y="30"/>
                  </a:lnTo>
                  <a:lnTo>
                    <a:pt x="108" y="10"/>
                  </a:lnTo>
                  <a:lnTo>
                    <a:pt x="105" y="0"/>
                  </a:lnTo>
                  <a:lnTo>
                    <a:pt x="0" y="46"/>
                  </a:lnTo>
                  <a:lnTo>
                    <a:pt x="7" y="56"/>
                  </a:lnTo>
                  <a:lnTo>
                    <a:pt x="56" y="33"/>
                  </a:lnTo>
                  <a:lnTo>
                    <a:pt x="72" y="73"/>
                  </a:lnTo>
                  <a:lnTo>
                    <a:pt x="23" y="92"/>
                  </a:lnTo>
                  <a:lnTo>
                    <a:pt x="30" y="102"/>
                  </a:lnTo>
                  <a:lnTo>
                    <a:pt x="131" y="56"/>
                  </a:lnTo>
                  <a:lnTo>
                    <a:pt x="128"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0" name="i$ḷíḓe"/>
            <p:cNvSpPr/>
            <p:nvPr/>
          </p:nvSpPr>
          <p:spPr bwMode="auto">
            <a:xfrm>
              <a:off x="3394618" y="1599095"/>
              <a:ext cx="91811" cy="71487"/>
            </a:xfrm>
            <a:custGeom>
              <a:avLst/>
              <a:gdLst>
                <a:gd name="T0" fmla="*/ 72 w 131"/>
                <a:gd name="T1" fmla="*/ 76 h 102"/>
                <a:gd name="T2" fmla="*/ 85 w 131"/>
                <a:gd name="T3" fmla="*/ 69 h 102"/>
                <a:gd name="T4" fmla="*/ 66 w 131"/>
                <a:gd name="T5" fmla="*/ 30 h 102"/>
                <a:gd name="T6" fmla="*/ 98 w 131"/>
                <a:gd name="T7" fmla="*/ 17 h 102"/>
                <a:gd name="T8" fmla="*/ 118 w 131"/>
                <a:gd name="T9" fmla="*/ 56 h 102"/>
                <a:gd name="T10" fmla="*/ 131 w 131"/>
                <a:gd name="T11" fmla="*/ 53 h 102"/>
                <a:gd name="T12" fmla="*/ 105 w 131"/>
                <a:gd name="T13" fmla="*/ 0 h 102"/>
                <a:gd name="T14" fmla="*/ 0 w 131"/>
                <a:gd name="T15" fmla="*/ 50 h 102"/>
                <a:gd name="T16" fmla="*/ 30 w 131"/>
                <a:gd name="T17" fmla="*/ 102 h 102"/>
                <a:gd name="T18" fmla="*/ 39 w 131"/>
                <a:gd name="T19" fmla="*/ 96 h 102"/>
                <a:gd name="T20" fmla="*/ 20 w 131"/>
                <a:gd name="T21" fmla="*/ 53 h 102"/>
                <a:gd name="T22" fmla="*/ 52 w 131"/>
                <a:gd name="T23" fmla="*/ 36 h 102"/>
                <a:gd name="T24" fmla="*/ 72 w 131"/>
                <a:gd name="T25" fmla="*/ 7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02">
                  <a:moveTo>
                    <a:pt x="72" y="76"/>
                  </a:moveTo>
                  <a:lnTo>
                    <a:pt x="85" y="69"/>
                  </a:lnTo>
                  <a:lnTo>
                    <a:pt x="66" y="30"/>
                  </a:lnTo>
                  <a:lnTo>
                    <a:pt x="98" y="17"/>
                  </a:lnTo>
                  <a:lnTo>
                    <a:pt x="118" y="56"/>
                  </a:lnTo>
                  <a:lnTo>
                    <a:pt x="131" y="53"/>
                  </a:lnTo>
                  <a:lnTo>
                    <a:pt x="105" y="0"/>
                  </a:lnTo>
                  <a:lnTo>
                    <a:pt x="0" y="50"/>
                  </a:lnTo>
                  <a:lnTo>
                    <a:pt x="30" y="102"/>
                  </a:lnTo>
                  <a:lnTo>
                    <a:pt x="39" y="96"/>
                  </a:lnTo>
                  <a:lnTo>
                    <a:pt x="20" y="53"/>
                  </a:lnTo>
                  <a:lnTo>
                    <a:pt x="52" y="36"/>
                  </a:lnTo>
                  <a:lnTo>
                    <a:pt x="72"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1" name="îş1íḍé"/>
            <p:cNvSpPr/>
            <p:nvPr/>
          </p:nvSpPr>
          <p:spPr bwMode="auto">
            <a:xfrm>
              <a:off x="3431063" y="1647453"/>
              <a:ext cx="73589" cy="53265"/>
            </a:xfrm>
            <a:custGeom>
              <a:avLst/>
              <a:gdLst>
                <a:gd name="T0" fmla="*/ 32 w 32"/>
                <a:gd name="T1" fmla="*/ 3 h 23"/>
                <a:gd name="T2" fmla="*/ 30 w 32"/>
                <a:gd name="T3" fmla="*/ 0 h 23"/>
                <a:gd name="T4" fmla="*/ 13 w 32"/>
                <a:gd name="T5" fmla="*/ 16 h 23"/>
                <a:gd name="T6" fmla="*/ 10 w 32"/>
                <a:gd name="T7" fmla="*/ 19 h 23"/>
                <a:gd name="T8" fmla="*/ 7 w 32"/>
                <a:gd name="T9" fmla="*/ 20 h 23"/>
                <a:gd name="T10" fmla="*/ 5 w 32"/>
                <a:gd name="T11" fmla="*/ 19 h 23"/>
                <a:gd name="T12" fmla="*/ 4 w 32"/>
                <a:gd name="T13" fmla="*/ 16 h 23"/>
                <a:gd name="T14" fmla="*/ 7 w 32"/>
                <a:gd name="T15" fmla="*/ 11 h 23"/>
                <a:gd name="T16" fmla="*/ 5 w 32"/>
                <a:gd name="T17" fmla="*/ 10 h 23"/>
                <a:gd name="T18" fmla="*/ 0 w 32"/>
                <a:gd name="T19" fmla="*/ 16 h 23"/>
                <a:gd name="T20" fmla="*/ 2 w 32"/>
                <a:gd name="T21" fmla="*/ 21 h 23"/>
                <a:gd name="T22" fmla="*/ 6 w 32"/>
                <a:gd name="T23" fmla="*/ 23 h 23"/>
                <a:gd name="T24" fmla="*/ 10 w 32"/>
                <a:gd name="T25" fmla="*/ 22 h 23"/>
                <a:gd name="T26" fmla="*/ 15 w 32"/>
                <a:gd name="T27" fmla="*/ 18 h 23"/>
                <a:gd name="T28" fmla="*/ 32 w 32"/>
                <a:gd name="T29"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23">
                  <a:moveTo>
                    <a:pt x="32" y="3"/>
                  </a:moveTo>
                  <a:cubicBezTo>
                    <a:pt x="30" y="0"/>
                    <a:pt x="30" y="0"/>
                    <a:pt x="30" y="0"/>
                  </a:cubicBezTo>
                  <a:cubicBezTo>
                    <a:pt x="13" y="16"/>
                    <a:pt x="13" y="16"/>
                    <a:pt x="13" y="16"/>
                  </a:cubicBezTo>
                  <a:cubicBezTo>
                    <a:pt x="11" y="18"/>
                    <a:pt x="10" y="19"/>
                    <a:pt x="10" y="19"/>
                  </a:cubicBezTo>
                  <a:cubicBezTo>
                    <a:pt x="9" y="19"/>
                    <a:pt x="8" y="20"/>
                    <a:pt x="7" y="20"/>
                  </a:cubicBezTo>
                  <a:cubicBezTo>
                    <a:pt x="6" y="20"/>
                    <a:pt x="6" y="19"/>
                    <a:pt x="5" y="19"/>
                  </a:cubicBezTo>
                  <a:cubicBezTo>
                    <a:pt x="4" y="18"/>
                    <a:pt x="4" y="17"/>
                    <a:pt x="4" y="16"/>
                  </a:cubicBezTo>
                  <a:cubicBezTo>
                    <a:pt x="4" y="15"/>
                    <a:pt x="6" y="13"/>
                    <a:pt x="7" y="11"/>
                  </a:cubicBezTo>
                  <a:cubicBezTo>
                    <a:pt x="5" y="10"/>
                    <a:pt x="5" y="10"/>
                    <a:pt x="5" y="10"/>
                  </a:cubicBezTo>
                  <a:cubicBezTo>
                    <a:pt x="2" y="12"/>
                    <a:pt x="1" y="14"/>
                    <a:pt x="0" y="16"/>
                  </a:cubicBezTo>
                  <a:cubicBezTo>
                    <a:pt x="0" y="18"/>
                    <a:pt x="1" y="20"/>
                    <a:pt x="2" y="21"/>
                  </a:cubicBezTo>
                  <a:cubicBezTo>
                    <a:pt x="3" y="22"/>
                    <a:pt x="4" y="23"/>
                    <a:pt x="6" y="23"/>
                  </a:cubicBezTo>
                  <a:cubicBezTo>
                    <a:pt x="7" y="23"/>
                    <a:pt x="9" y="23"/>
                    <a:pt x="10" y="22"/>
                  </a:cubicBezTo>
                  <a:cubicBezTo>
                    <a:pt x="12" y="22"/>
                    <a:pt x="13" y="20"/>
                    <a:pt x="15" y="18"/>
                  </a:cubicBezTo>
                  <a:lnTo>
                    <a:pt x="32"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2" name="išḻïde"/>
            <p:cNvSpPr/>
            <p:nvPr/>
          </p:nvSpPr>
          <p:spPr bwMode="auto">
            <a:xfrm>
              <a:off x="3465404" y="1659368"/>
              <a:ext cx="60273" cy="59572"/>
            </a:xfrm>
            <a:custGeom>
              <a:avLst/>
              <a:gdLst>
                <a:gd name="T0" fmla="*/ 79 w 86"/>
                <a:gd name="T1" fmla="*/ 0 h 85"/>
                <a:gd name="T2" fmla="*/ 0 w 86"/>
                <a:gd name="T3" fmla="*/ 79 h 85"/>
                <a:gd name="T4" fmla="*/ 7 w 86"/>
                <a:gd name="T5" fmla="*/ 85 h 85"/>
                <a:gd name="T6" fmla="*/ 86 w 86"/>
                <a:gd name="T7" fmla="*/ 6 h 85"/>
                <a:gd name="T8" fmla="*/ 79 w 86"/>
                <a:gd name="T9" fmla="*/ 0 h 85"/>
              </a:gdLst>
              <a:ahLst/>
              <a:cxnLst>
                <a:cxn ang="0">
                  <a:pos x="T0" y="T1"/>
                </a:cxn>
                <a:cxn ang="0">
                  <a:pos x="T2" y="T3"/>
                </a:cxn>
                <a:cxn ang="0">
                  <a:pos x="T4" y="T5"/>
                </a:cxn>
                <a:cxn ang="0">
                  <a:pos x="T6" y="T7"/>
                </a:cxn>
                <a:cxn ang="0">
                  <a:pos x="T8" y="T9"/>
                </a:cxn>
              </a:cxnLst>
              <a:rect l="0" t="0" r="r" b="b"/>
              <a:pathLst>
                <a:path w="86" h="85">
                  <a:moveTo>
                    <a:pt x="79" y="0"/>
                  </a:moveTo>
                  <a:lnTo>
                    <a:pt x="0" y="79"/>
                  </a:lnTo>
                  <a:lnTo>
                    <a:pt x="7" y="85"/>
                  </a:lnTo>
                  <a:lnTo>
                    <a:pt x="86" y="6"/>
                  </a:lnTo>
                  <a:lnTo>
                    <a:pt x="7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3" name="ís1ïḓè"/>
            <p:cNvSpPr/>
            <p:nvPr/>
          </p:nvSpPr>
          <p:spPr bwMode="auto">
            <a:xfrm>
              <a:off x="3477319" y="1675487"/>
              <a:ext cx="73589" cy="80598"/>
            </a:xfrm>
            <a:custGeom>
              <a:avLst/>
              <a:gdLst>
                <a:gd name="T0" fmla="*/ 29 w 32"/>
                <a:gd name="T1" fmla="*/ 0 h 35"/>
                <a:gd name="T2" fmla="*/ 0 w 32"/>
                <a:gd name="T3" fmla="*/ 21 h 35"/>
                <a:gd name="T4" fmla="*/ 3 w 32"/>
                <a:gd name="T5" fmla="*/ 23 h 35"/>
                <a:gd name="T6" fmla="*/ 12 w 32"/>
                <a:gd name="T7" fmla="*/ 17 h 35"/>
                <a:gd name="T8" fmla="*/ 20 w 32"/>
                <a:gd name="T9" fmla="*/ 23 h 35"/>
                <a:gd name="T10" fmla="*/ 16 w 32"/>
                <a:gd name="T11" fmla="*/ 33 h 35"/>
                <a:gd name="T12" fmla="*/ 19 w 32"/>
                <a:gd name="T13" fmla="*/ 35 h 35"/>
                <a:gd name="T14" fmla="*/ 32 w 32"/>
                <a:gd name="T15" fmla="*/ 3 h 35"/>
                <a:gd name="T16" fmla="*/ 29 w 32"/>
                <a:gd name="T17" fmla="*/ 0 h 35"/>
                <a:gd name="T18" fmla="*/ 25 w 32"/>
                <a:gd name="T19" fmla="*/ 11 h 35"/>
                <a:gd name="T20" fmla="*/ 22 w 32"/>
                <a:gd name="T21" fmla="*/ 20 h 35"/>
                <a:gd name="T22" fmla="*/ 15 w 32"/>
                <a:gd name="T23" fmla="*/ 15 h 35"/>
                <a:gd name="T24" fmla="*/ 23 w 32"/>
                <a:gd name="T25" fmla="*/ 8 h 35"/>
                <a:gd name="T26" fmla="*/ 28 w 32"/>
                <a:gd name="T27" fmla="*/ 4 h 35"/>
                <a:gd name="T28" fmla="*/ 25 w 32"/>
                <a:gd name="T29" fmla="*/ 1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35">
                  <a:moveTo>
                    <a:pt x="29" y="0"/>
                  </a:moveTo>
                  <a:cubicBezTo>
                    <a:pt x="0" y="21"/>
                    <a:pt x="0" y="21"/>
                    <a:pt x="0" y="21"/>
                  </a:cubicBezTo>
                  <a:cubicBezTo>
                    <a:pt x="3" y="23"/>
                    <a:pt x="3" y="23"/>
                    <a:pt x="3" y="23"/>
                  </a:cubicBezTo>
                  <a:cubicBezTo>
                    <a:pt x="12" y="17"/>
                    <a:pt x="12" y="17"/>
                    <a:pt x="12" y="17"/>
                  </a:cubicBezTo>
                  <a:cubicBezTo>
                    <a:pt x="20" y="23"/>
                    <a:pt x="20" y="23"/>
                    <a:pt x="20" y="23"/>
                  </a:cubicBezTo>
                  <a:cubicBezTo>
                    <a:pt x="16" y="33"/>
                    <a:pt x="16" y="33"/>
                    <a:pt x="16" y="33"/>
                  </a:cubicBezTo>
                  <a:cubicBezTo>
                    <a:pt x="19" y="35"/>
                    <a:pt x="19" y="35"/>
                    <a:pt x="19" y="35"/>
                  </a:cubicBezTo>
                  <a:cubicBezTo>
                    <a:pt x="32" y="3"/>
                    <a:pt x="32" y="3"/>
                    <a:pt x="32" y="3"/>
                  </a:cubicBezTo>
                  <a:lnTo>
                    <a:pt x="29" y="0"/>
                  </a:lnTo>
                  <a:close/>
                  <a:moveTo>
                    <a:pt x="25" y="11"/>
                  </a:moveTo>
                  <a:cubicBezTo>
                    <a:pt x="22" y="20"/>
                    <a:pt x="22" y="20"/>
                    <a:pt x="22" y="20"/>
                  </a:cubicBezTo>
                  <a:cubicBezTo>
                    <a:pt x="15" y="15"/>
                    <a:pt x="15" y="15"/>
                    <a:pt x="15" y="15"/>
                  </a:cubicBezTo>
                  <a:cubicBezTo>
                    <a:pt x="23" y="8"/>
                    <a:pt x="23" y="8"/>
                    <a:pt x="23" y="8"/>
                  </a:cubicBezTo>
                  <a:cubicBezTo>
                    <a:pt x="25" y="7"/>
                    <a:pt x="27" y="6"/>
                    <a:pt x="28" y="4"/>
                  </a:cubicBezTo>
                  <a:cubicBezTo>
                    <a:pt x="28" y="6"/>
                    <a:pt x="27" y="8"/>
                    <a:pt x="2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4" name="ïṩlïďê"/>
            <p:cNvSpPr/>
            <p:nvPr/>
          </p:nvSpPr>
          <p:spPr bwMode="auto">
            <a:xfrm>
              <a:off x="3529882" y="1688803"/>
              <a:ext cx="80598" cy="87606"/>
            </a:xfrm>
            <a:custGeom>
              <a:avLst/>
              <a:gdLst>
                <a:gd name="T0" fmla="*/ 108 w 115"/>
                <a:gd name="T1" fmla="*/ 27 h 125"/>
                <a:gd name="T2" fmla="*/ 62 w 115"/>
                <a:gd name="T3" fmla="*/ 102 h 125"/>
                <a:gd name="T4" fmla="*/ 69 w 115"/>
                <a:gd name="T5" fmla="*/ 7 h 125"/>
                <a:gd name="T6" fmla="*/ 59 w 115"/>
                <a:gd name="T7" fmla="*/ 0 h 125"/>
                <a:gd name="T8" fmla="*/ 0 w 115"/>
                <a:gd name="T9" fmla="*/ 96 h 125"/>
                <a:gd name="T10" fmla="*/ 10 w 115"/>
                <a:gd name="T11" fmla="*/ 99 h 125"/>
                <a:gd name="T12" fmla="*/ 56 w 115"/>
                <a:gd name="T13" fmla="*/ 27 h 125"/>
                <a:gd name="T14" fmla="*/ 49 w 115"/>
                <a:gd name="T15" fmla="*/ 122 h 125"/>
                <a:gd name="T16" fmla="*/ 59 w 115"/>
                <a:gd name="T17" fmla="*/ 125 h 125"/>
                <a:gd name="T18" fmla="*/ 115 w 115"/>
                <a:gd name="T19" fmla="*/ 33 h 125"/>
                <a:gd name="T20" fmla="*/ 108 w 115"/>
                <a:gd name="T21"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25">
                  <a:moveTo>
                    <a:pt x="108" y="27"/>
                  </a:moveTo>
                  <a:lnTo>
                    <a:pt x="62" y="102"/>
                  </a:lnTo>
                  <a:lnTo>
                    <a:pt x="69" y="7"/>
                  </a:lnTo>
                  <a:lnTo>
                    <a:pt x="59" y="0"/>
                  </a:lnTo>
                  <a:lnTo>
                    <a:pt x="0" y="96"/>
                  </a:lnTo>
                  <a:lnTo>
                    <a:pt x="10" y="99"/>
                  </a:lnTo>
                  <a:lnTo>
                    <a:pt x="56" y="27"/>
                  </a:lnTo>
                  <a:lnTo>
                    <a:pt x="49" y="122"/>
                  </a:lnTo>
                  <a:lnTo>
                    <a:pt x="59" y="125"/>
                  </a:lnTo>
                  <a:lnTo>
                    <a:pt x="115" y="33"/>
                  </a:lnTo>
                  <a:lnTo>
                    <a:pt x="108"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5" name="íSliḋê"/>
            <p:cNvSpPr/>
            <p:nvPr/>
          </p:nvSpPr>
          <p:spPr bwMode="auto">
            <a:xfrm>
              <a:off x="3594360" y="1714735"/>
              <a:ext cx="56769" cy="77794"/>
            </a:xfrm>
            <a:custGeom>
              <a:avLst/>
              <a:gdLst>
                <a:gd name="T0" fmla="*/ 19 w 25"/>
                <a:gd name="T1" fmla="*/ 1 h 34"/>
                <a:gd name="T2" fmla="*/ 13 w 25"/>
                <a:gd name="T3" fmla="*/ 1 h 34"/>
                <a:gd name="T4" fmla="*/ 8 w 25"/>
                <a:gd name="T5" fmla="*/ 5 h 34"/>
                <a:gd name="T6" fmla="*/ 3 w 25"/>
                <a:gd name="T7" fmla="*/ 13 h 34"/>
                <a:gd name="T8" fmla="*/ 1 w 25"/>
                <a:gd name="T9" fmla="*/ 22 h 34"/>
                <a:gd name="T10" fmla="*/ 2 w 25"/>
                <a:gd name="T11" fmla="*/ 29 h 34"/>
                <a:gd name="T12" fmla="*/ 6 w 25"/>
                <a:gd name="T13" fmla="*/ 33 h 34"/>
                <a:gd name="T14" fmla="*/ 11 w 25"/>
                <a:gd name="T15" fmla="*/ 33 h 34"/>
                <a:gd name="T16" fmla="*/ 17 w 25"/>
                <a:gd name="T17" fmla="*/ 31 h 34"/>
                <a:gd name="T18" fmla="*/ 21 w 25"/>
                <a:gd name="T19" fmla="*/ 20 h 34"/>
                <a:gd name="T20" fmla="*/ 13 w 25"/>
                <a:gd name="T21" fmla="*/ 17 h 34"/>
                <a:gd name="T22" fmla="*/ 11 w 25"/>
                <a:gd name="T23" fmla="*/ 20 h 34"/>
                <a:gd name="T24" fmla="*/ 17 w 25"/>
                <a:gd name="T25" fmla="*/ 22 h 34"/>
                <a:gd name="T26" fmla="*/ 15 w 25"/>
                <a:gd name="T27" fmla="*/ 28 h 34"/>
                <a:gd name="T28" fmla="*/ 12 w 25"/>
                <a:gd name="T29" fmla="*/ 29 h 34"/>
                <a:gd name="T30" fmla="*/ 8 w 25"/>
                <a:gd name="T31" fmla="*/ 29 h 34"/>
                <a:gd name="T32" fmla="*/ 5 w 25"/>
                <a:gd name="T33" fmla="*/ 26 h 34"/>
                <a:gd name="T34" fmla="*/ 4 w 25"/>
                <a:gd name="T35" fmla="*/ 21 h 34"/>
                <a:gd name="T36" fmla="*/ 6 w 25"/>
                <a:gd name="T37" fmla="*/ 14 h 34"/>
                <a:gd name="T38" fmla="*/ 9 w 25"/>
                <a:gd name="T39" fmla="*/ 8 h 34"/>
                <a:gd name="T40" fmla="*/ 11 w 25"/>
                <a:gd name="T41" fmla="*/ 5 h 34"/>
                <a:gd name="T42" fmla="*/ 15 w 25"/>
                <a:gd name="T43" fmla="*/ 4 h 34"/>
                <a:gd name="T44" fmla="*/ 18 w 25"/>
                <a:gd name="T45" fmla="*/ 4 h 34"/>
                <a:gd name="T46" fmla="*/ 20 w 25"/>
                <a:gd name="T47" fmla="*/ 6 h 34"/>
                <a:gd name="T48" fmla="*/ 21 w 25"/>
                <a:gd name="T49" fmla="*/ 9 h 34"/>
                <a:gd name="T50" fmla="*/ 21 w 25"/>
                <a:gd name="T51" fmla="*/ 13 h 34"/>
                <a:gd name="T52" fmla="*/ 24 w 25"/>
                <a:gd name="T53" fmla="*/ 13 h 34"/>
                <a:gd name="T54" fmla="*/ 24 w 25"/>
                <a:gd name="T55" fmla="*/ 7 h 34"/>
                <a:gd name="T56" fmla="*/ 23 w 25"/>
                <a:gd name="T57" fmla="*/ 3 h 34"/>
                <a:gd name="T58" fmla="*/ 19 w 25"/>
                <a:gd name="T59"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4">
                  <a:moveTo>
                    <a:pt x="19" y="1"/>
                  </a:moveTo>
                  <a:cubicBezTo>
                    <a:pt x="18" y="0"/>
                    <a:pt x="15" y="0"/>
                    <a:pt x="13" y="1"/>
                  </a:cubicBezTo>
                  <a:cubicBezTo>
                    <a:pt x="11" y="1"/>
                    <a:pt x="9" y="3"/>
                    <a:pt x="8" y="5"/>
                  </a:cubicBezTo>
                  <a:cubicBezTo>
                    <a:pt x="6" y="7"/>
                    <a:pt x="4" y="10"/>
                    <a:pt x="3" y="13"/>
                  </a:cubicBezTo>
                  <a:cubicBezTo>
                    <a:pt x="2" y="16"/>
                    <a:pt x="1" y="19"/>
                    <a:pt x="1" y="22"/>
                  </a:cubicBezTo>
                  <a:cubicBezTo>
                    <a:pt x="0" y="25"/>
                    <a:pt x="1" y="27"/>
                    <a:pt x="2" y="29"/>
                  </a:cubicBezTo>
                  <a:cubicBezTo>
                    <a:pt x="3" y="31"/>
                    <a:pt x="4" y="32"/>
                    <a:pt x="6" y="33"/>
                  </a:cubicBezTo>
                  <a:cubicBezTo>
                    <a:pt x="8" y="34"/>
                    <a:pt x="9" y="34"/>
                    <a:pt x="11" y="33"/>
                  </a:cubicBezTo>
                  <a:cubicBezTo>
                    <a:pt x="13" y="33"/>
                    <a:pt x="15" y="32"/>
                    <a:pt x="17" y="31"/>
                  </a:cubicBezTo>
                  <a:cubicBezTo>
                    <a:pt x="21" y="20"/>
                    <a:pt x="21" y="20"/>
                    <a:pt x="21" y="20"/>
                  </a:cubicBezTo>
                  <a:cubicBezTo>
                    <a:pt x="13" y="17"/>
                    <a:pt x="13" y="17"/>
                    <a:pt x="13" y="17"/>
                  </a:cubicBezTo>
                  <a:cubicBezTo>
                    <a:pt x="11" y="20"/>
                    <a:pt x="11" y="20"/>
                    <a:pt x="11" y="20"/>
                  </a:cubicBezTo>
                  <a:cubicBezTo>
                    <a:pt x="17" y="22"/>
                    <a:pt x="17" y="22"/>
                    <a:pt x="17" y="22"/>
                  </a:cubicBezTo>
                  <a:cubicBezTo>
                    <a:pt x="15" y="28"/>
                    <a:pt x="15" y="28"/>
                    <a:pt x="15" y="28"/>
                  </a:cubicBezTo>
                  <a:cubicBezTo>
                    <a:pt x="14" y="29"/>
                    <a:pt x="13" y="29"/>
                    <a:pt x="12" y="29"/>
                  </a:cubicBezTo>
                  <a:cubicBezTo>
                    <a:pt x="10" y="30"/>
                    <a:pt x="9" y="30"/>
                    <a:pt x="8" y="29"/>
                  </a:cubicBezTo>
                  <a:cubicBezTo>
                    <a:pt x="6" y="29"/>
                    <a:pt x="5" y="28"/>
                    <a:pt x="5" y="26"/>
                  </a:cubicBezTo>
                  <a:cubicBezTo>
                    <a:pt x="4" y="25"/>
                    <a:pt x="3" y="23"/>
                    <a:pt x="4" y="21"/>
                  </a:cubicBezTo>
                  <a:cubicBezTo>
                    <a:pt x="4" y="19"/>
                    <a:pt x="4" y="17"/>
                    <a:pt x="6" y="14"/>
                  </a:cubicBezTo>
                  <a:cubicBezTo>
                    <a:pt x="7" y="12"/>
                    <a:pt x="8" y="10"/>
                    <a:pt x="9" y="8"/>
                  </a:cubicBezTo>
                  <a:cubicBezTo>
                    <a:pt x="10" y="7"/>
                    <a:pt x="11" y="6"/>
                    <a:pt x="11" y="5"/>
                  </a:cubicBezTo>
                  <a:cubicBezTo>
                    <a:pt x="12" y="5"/>
                    <a:pt x="13" y="4"/>
                    <a:pt x="15" y="4"/>
                  </a:cubicBezTo>
                  <a:cubicBezTo>
                    <a:pt x="16" y="4"/>
                    <a:pt x="17" y="4"/>
                    <a:pt x="18" y="4"/>
                  </a:cubicBezTo>
                  <a:cubicBezTo>
                    <a:pt x="19" y="5"/>
                    <a:pt x="20" y="5"/>
                    <a:pt x="20" y="6"/>
                  </a:cubicBezTo>
                  <a:cubicBezTo>
                    <a:pt x="21" y="7"/>
                    <a:pt x="21" y="8"/>
                    <a:pt x="21" y="9"/>
                  </a:cubicBezTo>
                  <a:cubicBezTo>
                    <a:pt x="22" y="10"/>
                    <a:pt x="21" y="11"/>
                    <a:pt x="21" y="13"/>
                  </a:cubicBezTo>
                  <a:cubicBezTo>
                    <a:pt x="24" y="13"/>
                    <a:pt x="24" y="13"/>
                    <a:pt x="24" y="13"/>
                  </a:cubicBezTo>
                  <a:cubicBezTo>
                    <a:pt x="24" y="11"/>
                    <a:pt x="25" y="9"/>
                    <a:pt x="24" y="7"/>
                  </a:cubicBezTo>
                  <a:cubicBezTo>
                    <a:pt x="24" y="6"/>
                    <a:pt x="24" y="4"/>
                    <a:pt x="23" y="3"/>
                  </a:cubicBezTo>
                  <a:cubicBezTo>
                    <a:pt x="22" y="2"/>
                    <a:pt x="21" y="1"/>
                    <a:pt x="1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6" name="ísļîdè"/>
            <p:cNvSpPr/>
            <p:nvPr/>
          </p:nvSpPr>
          <p:spPr bwMode="auto">
            <a:xfrm>
              <a:off x="3681266" y="1716837"/>
              <a:ext cx="45555" cy="78495"/>
            </a:xfrm>
            <a:custGeom>
              <a:avLst/>
              <a:gdLst>
                <a:gd name="T0" fmla="*/ 17 w 20"/>
                <a:gd name="T1" fmla="*/ 19 h 34"/>
                <a:gd name="T2" fmla="*/ 15 w 20"/>
                <a:gd name="T3" fmla="*/ 27 h 34"/>
                <a:gd name="T4" fmla="*/ 10 w 20"/>
                <a:gd name="T5" fmla="*/ 30 h 34"/>
                <a:gd name="T6" fmla="*/ 7 w 20"/>
                <a:gd name="T7" fmla="*/ 29 h 34"/>
                <a:gd name="T8" fmla="*/ 4 w 20"/>
                <a:gd name="T9" fmla="*/ 25 h 34"/>
                <a:gd name="T10" fmla="*/ 4 w 20"/>
                <a:gd name="T11" fmla="*/ 19 h 34"/>
                <a:gd name="T12" fmla="*/ 4 w 20"/>
                <a:gd name="T13" fmla="*/ 0 h 34"/>
                <a:gd name="T14" fmla="*/ 0 w 20"/>
                <a:gd name="T15" fmla="*/ 0 h 34"/>
                <a:gd name="T16" fmla="*/ 0 w 20"/>
                <a:gd name="T17" fmla="*/ 19 h 34"/>
                <a:gd name="T18" fmla="*/ 1 w 20"/>
                <a:gd name="T19" fmla="*/ 27 h 34"/>
                <a:gd name="T20" fmla="*/ 5 w 20"/>
                <a:gd name="T21" fmla="*/ 32 h 34"/>
                <a:gd name="T22" fmla="*/ 10 w 20"/>
                <a:gd name="T23" fmla="*/ 34 h 34"/>
                <a:gd name="T24" fmla="*/ 16 w 20"/>
                <a:gd name="T25" fmla="*/ 32 h 34"/>
                <a:gd name="T26" fmla="*/ 19 w 20"/>
                <a:gd name="T27" fmla="*/ 27 h 34"/>
                <a:gd name="T28" fmla="*/ 20 w 20"/>
                <a:gd name="T29" fmla="*/ 19 h 34"/>
                <a:gd name="T30" fmla="*/ 20 w 20"/>
                <a:gd name="T31" fmla="*/ 0 h 34"/>
                <a:gd name="T32" fmla="*/ 17 w 20"/>
                <a:gd name="T33" fmla="*/ 0 h 34"/>
                <a:gd name="T34" fmla="*/ 17 w 20"/>
                <a:gd name="T35"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4">
                  <a:moveTo>
                    <a:pt x="17" y="19"/>
                  </a:moveTo>
                  <a:cubicBezTo>
                    <a:pt x="17" y="23"/>
                    <a:pt x="16" y="26"/>
                    <a:pt x="15" y="27"/>
                  </a:cubicBezTo>
                  <a:cubicBezTo>
                    <a:pt x="14" y="29"/>
                    <a:pt x="13" y="30"/>
                    <a:pt x="10" y="30"/>
                  </a:cubicBezTo>
                  <a:cubicBezTo>
                    <a:pt x="9" y="30"/>
                    <a:pt x="8" y="29"/>
                    <a:pt x="7" y="29"/>
                  </a:cubicBezTo>
                  <a:cubicBezTo>
                    <a:pt x="6" y="28"/>
                    <a:pt x="5" y="27"/>
                    <a:pt x="4" y="25"/>
                  </a:cubicBezTo>
                  <a:cubicBezTo>
                    <a:pt x="4" y="24"/>
                    <a:pt x="4" y="22"/>
                    <a:pt x="4" y="19"/>
                  </a:cubicBezTo>
                  <a:cubicBezTo>
                    <a:pt x="4" y="0"/>
                    <a:pt x="4" y="0"/>
                    <a:pt x="4" y="0"/>
                  </a:cubicBezTo>
                  <a:cubicBezTo>
                    <a:pt x="0" y="0"/>
                    <a:pt x="0" y="0"/>
                    <a:pt x="0" y="0"/>
                  </a:cubicBezTo>
                  <a:cubicBezTo>
                    <a:pt x="0" y="19"/>
                    <a:pt x="0" y="19"/>
                    <a:pt x="0" y="19"/>
                  </a:cubicBezTo>
                  <a:cubicBezTo>
                    <a:pt x="0" y="23"/>
                    <a:pt x="1" y="25"/>
                    <a:pt x="1" y="27"/>
                  </a:cubicBezTo>
                  <a:cubicBezTo>
                    <a:pt x="2" y="29"/>
                    <a:pt x="3" y="31"/>
                    <a:pt x="5" y="32"/>
                  </a:cubicBezTo>
                  <a:cubicBezTo>
                    <a:pt x="6" y="33"/>
                    <a:pt x="8" y="34"/>
                    <a:pt x="10" y="34"/>
                  </a:cubicBezTo>
                  <a:cubicBezTo>
                    <a:pt x="13" y="34"/>
                    <a:pt x="15" y="33"/>
                    <a:pt x="16" y="32"/>
                  </a:cubicBezTo>
                  <a:cubicBezTo>
                    <a:pt x="18" y="31"/>
                    <a:pt x="19" y="29"/>
                    <a:pt x="19" y="27"/>
                  </a:cubicBezTo>
                  <a:cubicBezTo>
                    <a:pt x="20" y="25"/>
                    <a:pt x="20" y="22"/>
                    <a:pt x="20" y="19"/>
                  </a:cubicBezTo>
                  <a:cubicBezTo>
                    <a:pt x="20" y="0"/>
                    <a:pt x="20" y="0"/>
                    <a:pt x="20" y="0"/>
                  </a:cubicBezTo>
                  <a:cubicBezTo>
                    <a:pt x="17" y="0"/>
                    <a:pt x="17" y="0"/>
                    <a:pt x="17" y="0"/>
                  </a:cubicBezTo>
                  <a:lnTo>
                    <a:pt x="17"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7" name="îSlíḋé"/>
            <p:cNvSpPr/>
            <p:nvPr/>
          </p:nvSpPr>
          <p:spPr bwMode="auto">
            <a:xfrm>
              <a:off x="3733829" y="1709829"/>
              <a:ext cx="55367" cy="80598"/>
            </a:xfrm>
            <a:custGeom>
              <a:avLst/>
              <a:gdLst>
                <a:gd name="T0" fmla="*/ 53 w 79"/>
                <a:gd name="T1" fmla="*/ 0 h 115"/>
                <a:gd name="T2" fmla="*/ 62 w 79"/>
                <a:gd name="T3" fmla="*/ 86 h 115"/>
                <a:gd name="T4" fmla="*/ 10 w 79"/>
                <a:gd name="T5" fmla="*/ 3 h 115"/>
                <a:gd name="T6" fmla="*/ 0 w 79"/>
                <a:gd name="T7" fmla="*/ 7 h 115"/>
                <a:gd name="T8" fmla="*/ 13 w 79"/>
                <a:gd name="T9" fmla="*/ 115 h 115"/>
                <a:gd name="T10" fmla="*/ 23 w 79"/>
                <a:gd name="T11" fmla="*/ 115 h 115"/>
                <a:gd name="T12" fmla="*/ 13 w 79"/>
                <a:gd name="T13" fmla="*/ 30 h 115"/>
                <a:gd name="T14" fmla="*/ 66 w 79"/>
                <a:gd name="T15" fmla="*/ 109 h 115"/>
                <a:gd name="T16" fmla="*/ 79 w 79"/>
                <a:gd name="T17" fmla="*/ 109 h 115"/>
                <a:gd name="T18" fmla="*/ 62 w 79"/>
                <a:gd name="T19" fmla="*/ 0 h 115"/>
                <a:gd name="T20" fmla="*/ 53 w 79"/>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115">
                  <a:moveTo>
                    <a:pt x="53" y="0"/>
                  </a:moveTo>
                  <a:lnTo>
                    <a:pt x="62" y="86"/>
                  </a:lnTo>
                  <a:lnTo>
                    <a:pt x="10" y="3"/>
                  </a:lnTo>
                  <a:lnTo>
                    <a:pt x="0" y="7"/>
                  </a:lnTo>
                  <a:lnTo>
                    <a:pt x="13" y="115"/>
                  </a:lnTo>
                  <a:lnTo>
                    <a:pt x="23" y="115"/>
                  </a:lnTo>
                  <a:lnTo>
                    <a:pt x="13" y="30"/>
                  </a:lnTo>
                  <a:lnTo>
                    <a:pt x="66" y="109"/>
                  </a:lnTo>
                  <a:lnTo>
                    <a:pt x="79" y="109"/>
                  </a:lnTo>
                  <a:lnTo>
                    <a:pt x="62" y="0"/>
                  </a:lnTo>
                  <a:lnTo>
                    <a:pt x="5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8" name="íŝ1ïḓê"/>
            <p:cNvSpPr/>
            <p:nvPr/>
          </p:nvSpPr>
          <p:spPr bwMode="auto">
            <a:xfrm>
              <a:off x="3782188" y="1695812"/>
              <a:ext cx="32239" cy="76393"/>
            </a:xfrm>
            <a:custGeom>
              <a:avLst/>
              <a:gdLst>
                <a:gd name="T0" fmla="*/ 0 w 46"/>
                <a:gd name="T1" fmla="*/ 4 h 109"/>
                <a:gd name="T2" fmla="*/ 36 w 46"/>
                <a:gd name="T3" fmla="*/ 109 h 109"/>
                <a:gd name="T4" fmla="*/ 46 w 46"/>
                <a:gd name="T5" fmla="*/ 106 h 109"/>
                <a:gd name="T6" fmla="*/ 10 w 46"/>
                <a:gd name="T7" fmla="*/ 0 h 109"/>
                <a:gd name="T8" fmla="*/ 0 w 46"/>
                <a:gd name="T9" fmla="*/ 4 h 109"/>
              </a:gdLst>
              <a:ahLst/>
              <a:cxnLst>
                <a:cxn ang="0">
                  <a:pos x="T0" y="T1"/>
                </a:cxn>
                <a:cxn ang="0">
                  <a:pos x="T2" y="T3"/>
                </a:cxn>
                <a:cxn ang="0">
                  <a:pos x="T4" y="T5"/>
                </a:cxn>
                <a:cxn ang="0">
                  <a:pos x="T6" y="T7"/>
                </a:cxn>
                <a:cxn ang="0">
                  <a:pos x="T8" y="T9"/>
                </a:cxn>
              </a:cxnLst>
              <a:rect l="0" t="0" r="r" b="b"/>
              <a:pathLst>
                <a:path w="46" h="109">
                  <a:moveTo>
                    <a:pt x="0" y="4"/>
                  </a:moveTo>
                  <a:lnTo>
                    <a:pt x="36" y="109"/>
                  </a:lnTo>
                  <a:lnTo>
                    <a:pt x="46" y="106"/>
                  </a:lnTo>
                  <a:lnTo>
                    <a:pt x="10" y="0"/>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9" name="ï$ľíḑè"/>
            <p:cNvSpPr/>
            <p:nvPr/>
          </p:nvSpPr>
          <p:spPr bwMode="auto">
            <a:xfrm>
              <a:off x="3793401" y="1679692"/>
              <a:ext cx="55367" cy="83401"/>
            </a:xfrm>
            <a:custGeom>
              <a:avLst/>
              <a:gdLst>
                <a:gd name="T0" fmla="*/ 17 w 24"/>
                <a:gd name="T1" fmla="*/ 1 h 36"/>
                <a:gd name="T2" fmla="*/ 20 w 24"/>
                <a:gd name="T3" fmla="*/ 26 h 36"/>
                <a:gd name="T4" fmla="*/ 21 w 24"/>
                <a:gd name="T5" fmla="*/ 32 h 36"/>
                <a:gd name="T6" fmla="*/ 18 w 24"/>
                <a:gd name="T7" fmla="*/ 27 h 36"/>
                <a:gd name="T8" fmla="*/ 3 w 24"/>
                <a:gd name="T9" fmla="*/ 7 h 36"/>
                <a:gd name="T10" fmla="*/ 0 w 24"/>
                <a:gd name="T11" fmla="*/ 8 h 36"/>
                <a:gd name="T12" fmla="*/ 21 w 24"/>
                <a:gd name="T13" fmla="*/ 36 h 36"/>
                <a:gd name="T14" fmla="*/ 24 w 24"/>
                <a:gd name="T15" fmla="*/ 35 h 36"/>
                <a:gd name="T16" fmla="*/ 19 w 24"/>
                <a:gd name="T17" fmla="*/ 0 h 36"/>
                <a:gd name="T18" fmla="*/ 17 w 24"/>
                <a:gd name="T19"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36">
                  <a:moveTo>
                    <a:pt x="17" y="1"/>
                  </a:moveTo>
                  <a:cubicBezTo>
                    <a:pt x="20" y="26"/>
                    <a:pt x="20" y="26"/>
                    <a:pt x="20" y="26"/>
                  </a:cubicBezTo>
                  <a:cubicBezTo>
                    <a:pt x="20" y="28"/>
                    <a:pt x="21" y="30"/>
                    <a:pt x="21" y="32"/>
                  </a:cubicBezTo>
                  <a:cubicBezTo>
                    <a:pt x="20" y="30"/>
                    <a:pt x="19" y="29"/>
                    <a:pt x="18" y="27"/>
                  </a:cubicBezTo>
                  <a:cubicBezTo>
                    <a:pt x="3" y="7"/>
                    <a:pt x="3" y="7"/>
                    <a:pt x="3" y="7"/>
                  </a:cubicBezTo>
                  <a:cubicBezTo>
                    <a:pt x="0" y="8"/>
                    <a:pt x="0" y="8"/>
                    <a:pt x="0" y="8"/>
                  </a:cubicBezTo>
                  <a:cubicBezTo>
                    <a:pt x="21" y="36"/>
                    <a:pt x="21" y="36"/>
                    <a:pt x="21" y="36"/>
                  </a:cubicBezTo>
                  <a:cubicBezTo>
                    <a:pt x="24" y="35"/>
                    <a:pt x="24" y="35"/>
                    <a:pt x="24" y="35"/>
                  </a:cubicBezTo>
                  <a:cubicBezTo>
                    <a:pt x="19" y="0"/>
                    <a:pt x="19" y="0"/>
                    <a:pt x="19" y="0"/>
                  </a:cubicBezTo>
                  <a:lnTo>
                    <a:pt x="17"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0" name="ïṧ1íḓè"/>
            <p:cNvSpPr/>
            <p:nvPr/>
          </p:nvSpPr>
          <p:spPr bwMode="auto">
            <a:xfrm>
              <a:off x="3843863" y="1661470"/>
              <a:ext cx="68683" cy="78495"/>
            </a:xfrm>
            <a:custGeom>
              <a:avLst/>
              <a:gdLst>
                <a:gd name="T0" fmla="*/ 62 w 98"/>
                <a:gd name="T1" fmla="*/ 99 h 112"/>
                <a:gd name="T2" fmla="*/ 40 w 98"/>
                <a:gd name="T3" fmla="*/ 66 h 112"/>
                <a:gd name="T4" fmla="*/ 66 w 98"/>
                <a:gd name="T5" fmla="*/ 49 h 112"/>
                <a:gd name="T6" fmla="*/ 59 w 98"/>
                <a:gd name="T7" fmla="*/ 39 h 112"/>
                <a:gd name="T8" fmla="*/ 33 w 98"/>
                <a:gd name="T9" fmla="*/ 56 h 112"/>
                <a:gd name="T10" fmla="*/ 13 w 98"/>
                <a:gd name="T11" fmla="*/ 26 h 112"/>
                <a:gd name="T12" fmla="*/ 40 w 98"/>
                <a:gd name="T13" fmla="*/ 10 h 112"/>
                <a:gd name="T14" fmla="*/ 33 w 98"/>
                <a:gd name="T15" fmla="*/ 0 h 112"/>
                <a:gd name="T16" fmla="*/ 0 w 98"/>
                <a:gd name="T17" fmla="*/ 20 h 112"/>
                <a:gd name="T18" fmla="*/ 62 w 98"/>
                <a:gd name="T19" fmla="*/ 112 h 112"/>
                <a:gd name="T20" fmla="*/ 98 w 98"/>
                <a:gd name="T21" fmla="*/ 92 h 112"/>
                <a:gd name="T22" fmla="*/ 89 w 98"/>
                <a:gd name="T23" fmla="*/ 79 h 112"/>
                <a:gd name="T24" fmla="*/ 62 w 98"/>
                <a:gd name="T25" fmla="*/ 9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112">
                  <a:moveTo>
                    <a:pt x="62" y="99"/>
                  </a:moveTo>
                  <a:lnTo>
                    <a:pt x="40" y="66"/>
                  </a:lnTo>
                  <a:lnTo>
                    <a:pt x="66" y="49"/>
                  </a:lnTo>
                  <a:lnTo>
                    <a:pt x="59" y="39"/>
                  </a:lnTo>
                  <a:lnTo>
                    <a:pt x="33" y="56"/>
                  </a:lnTo>
                  <a:lnTo>
                    <a:pt x="13" y="26"/>
                  </a:lnTo>
                  <a:lnTo>
                    <a:pt x="40" y="10"/>
                  </a:lnTo>
                  <a:lnTo>
                    <a:pt x="33" y="0"/>
                  </a:lnTo>
                  <a:lnTo>
                    <a:pt x="0" y="20"/>
                  </a:lnTo>
                  <a:lnTo>
                    <a:pt x="62" y="112"/>
                  </a:lnTo>
                  <a:lnTo>
                    <a:pt x="98" y="92"/>
                  </a:lnTo>
                  <a:lnTo>
                    <a:pt x="89" y="79"/>
                  </a:lnTo>
                  <a:lnTo>
                    <a:pt x="62" y="9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1" name="işļïḑê"/>
            <p:cNvSpPr/>
            <p:nvPr/>
          </p:nvSpPr>
          <p:spPr bwMode="auto">
            <a:xfrm>
              <a:off x="3876102" y="1636239"/>
              <a:ext cx="82700" cy="78495"/>
            </a:xfrm>
            <a:custGeom>
              <a:avLst/>
              <a:gdLst>
                <a:gd name="T0" fmla="*/ 22 w 36"/>
                <a:gd name="T1" fmla="*/ 16 h 34"/>
                <a:gd name="T2" fmla="*/ 20 w 36"/>
                <a:gd name="T3" fmla="*/ 16 h 34"/>
                <a:gd name="T4" fmla="*/ 22 w 36"/>
                <a:gd name="T5" fmla="*/ 11 h 34"/>
                <a:gd name="T6" fmla="*/ 19 w 36"/>
                <a:gd name="T7" fmla="*/ 5 h 34"/>
                <a:gd name="T8" fmla="*/ 15 w 36"/>
                <a:gd name="T9" fmla="*/ 2 h 34"/>
                <a:gd name="T10" fmla="*/ 12 w 36"/>
                <a:gd name="T11" fmla="*/ 0 h 34"/>
                <a:gd name="T12" fmla="*/ 8 w 36"/>
                <a:gd name="T13" fmla="*/ 2 h 34"/>
                <a:gd name="T14" fmla="*/ 0 w 36"/>
                <a:gd name="T15" fmla="*/ 7 h 34"/>
                <a:gd name="T16" fmla="*/ 21 w 36"/>
                <a:gd name="T17" fmla="*/ 34 h 34"/>
                <a:gd name="T18" fmla="*/ 23 w 36"/>
                <a:gd name="T19" fmla="*/ 33 h 34"/>
                <a:gd name="T20" fmla="*/ 14 w 36"/>
                <a:gd name="T21" fmla="*/ 21 h 34"/>
                <a:gd name="T22" fmla="*/ 16 w 36"/>
                <a:gd name="T23" fmla="*/ 19 h 34"/>
                <a:gd name="T24" fmla="*/ 18 w 36"/>
                <a:gd name="T25" fmla="*/ 18 h 34"/>
                <a:gd name="T26" fmla="*/ 19 w 36"/>
                <a:gd name="T27" fmla="*/ 18 h 34"/>
                <a:gd name="T28" fmla="*/ 22 w 36"/>
                <a:gd name="T29" fmla="*/ 19 h 34"/>
                <a:gd name="T30" fmla="*/ 26 w 36"/>
                <a:gd name="T31" fmla="*/ 22 h 34"/>
                <a:gd name="T32" fmla="*/ 33 w 36"/>
                <a:gd name="T33" fmla="*/ 26 h 34"/>
                <a:gd name="T34" fmla="*/ 36 w 36"/>
                <a:gd name="T35" fmla="*/ 24 h 34"/>
                <a:gd name="T36" fmla="*/ 27 w 36"/>
                <a:gd name="T37" fmla="*/ 19 h 34"/>
                <a:gd name="T38" fmla="*/ 22 w 36"/>
                <a:gd name="T39" fmla="*/ 16 h 34"/>
                <a:gd name="T40" fmla="*/ 18 w 36"/>
                <a:gd name="T41" fmla="*/ 12 h 34"/>
                <a:gd name="T42" fmla="*/ 16 w 36"/>
                <a:gd name="T43" fmla="*/ 14 h 34"/>
                <a:gd name="T44" fmla="*/ 12 w 36"/>
                <a:gd name="T45" fmla="*/ 18 h 34"/>
                <a:gd name="T46" fmla="*/ 5 w 36"/>
                <a:gd name="T47" fmla="*/ 9 h 34"/>
                <a:gd name="T48" fmla="*/ 10 w 36"/>
                <a:gd name="T49" fmla="*/ 5 h 34"/>
                <a:gd name="T50" fmla="*/ 14 w 36"/>
                <a:gd name="T51" fmla="*/ 4 h 34"/>
                <a:gd name="T52" fmla="*/ 17 w 36"/>
                <a:gd name="T53" fmla="*/ 7 h 34"/>
                <a:gd name="T54" fmla="*/ 18 w 36"/>
                <a:gd name="T55" fmla="*/ 10 h 34"/>
                <a:gd name="T56" fmla="*/ 18 w 36"/>
                <a:gd name="T57"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34">
                  <a:moveTo>
                    <a:pt x="22" y="16"/>
                  </a:moveTo>
                  <a:cubicBezTo>
                    <a:pt x="22" y="16"/>
                    <a:pt x="21" y="16"/>
                    <a:pt x="20" y="16"/>
                  </a:cubicBezTo>
                  <a:cubicBezTo>
                    <a:pt x="21" y="14"/>
                    <a:pt x="22" y="13"/>
                    <a:pt x="22" y="11"/>
                  </a:cubicBezTo>
                  <a:cubicBezTo>
                    <a:pt x="22" y="9"/>
                    <a:pt x="21" y="7"/>
                    <a:pt x="19" y="5"/>
                  </a:cubicBezTo>
                  <a:cubicBezTo>
                    <a:pt x="18" y="4"/>
                    <a:pt x="17" y="3"/>
                    <a:pt x="15" y="2"/>
                  </a:cubicBezTo>
                  <a:cubicBezTo>
                    <a:pt x="14" y="1"/>
                    <a:pt x="13" y="0"/>
                    <a:pt x="12" y="0"/>
                  </a:cubicBezTo>
                  <a:cubicBezTo>
                    <a:pt x="11" y="0"/>
                    <a:pt x="9" y="1"/>
                    <a:pt x="8" y="2"/>
                  </a:cubicBezTo>
                  <a:cubicBezTo>
                    <a:pt x="0" y="7"/>
                    <a:pt x="0" y="7"/>
                    <a:pt x="0" y="7"/>
                  </a:cubicBezTo>
                  <a:cubicBezTo>
                    <a:pt x="21" y="34"/>
                    <a:pt x="21" y="34"/>
                    <a:pt x="21" y="34"/>
                  </a:cubicBezTo>
                  <a:cubicBezTo>
                    <a:pt x="23" y="33"/>
                    <a:pt x="23" y="33"/>
                    <a:pt x="23" y="33"/>
                  </a:cubicBezTo>
                  <a:cubicBezTo>
                    <a:pt x="14" y="21"/>
                    <a:pt x="14" y="21"/>
                    <a:pt x="14" y="21"/>
                  </a:cubicBezTo>
                  <a:cubicBezTo>
                    <a:pt x="16" y="19"/>
                    <a:pt x="16" y="19"/>
                    <a:pt x="16" y="19"/>
                  </a:cubicBezTo>
                  <a:cubicBezTo>
                    <a:pt x="17" y="19"/>
                    <a:pt x="17" y="18"/>
                    <a:pt x="18" y="18"/>
                  </a:cubicBezTo>
                  <a:cubicBezTo>
                    <a:pt x="18" y="18"/>
                    <a:pt x="19" y="18"/>
                    <a:pt x="19" y="18"/>
                  </a:cubicBezTo>
                  <a:cubicBezTo>
                    <a:pt x="20" y="18"/>
                    <a:pt x="21" y="19"/>
                    <a:pt x="22" y="19"/>
                  </a:cubicBezTo>
                  <a:cubicBezTo>
                    <a:pt x="23" y="20"/>
                    <a:pt x="24" y="21"/>
                    <a:pt x="26" y="22"/>
                  </a:cubicBezTo>
                  <a:cubicBezTo>
                    <a:pt x="33" y="26"/>
                    <a:pt x="33" y="26"/>
                    <a:pt x="33" y="26"/>
                  </a:cubicBezTo>
                  <a:cubicBezTo>
                    <a:pt x="36" y="24"/>
                    <a:pt x="36" y="24"/>
                    <a:pt x="36" y="24"/>
                  </a:cubicBezTo>
                  <a:cubicBezTo>
                    <a:pt x="27" y="19"/>
                    <a:pt x="27" y="19"/>
                    <a:pt x="27" y="19"/>
                  </a:cubicBezTo>
                  <a:cubicBezTo>
                    <a:pt x="25" y="18"/>
                    <a:pt x="24" y="17"/>
                    <a:pt x="22" y="16"/>
                  </a:cubicBezTo>
                  <a:close/>
                  <a:moveTo>
                    <a:pt x="18" y="12"/>
                  </a:moveTo>
                  <a:cubicBezTo>
                    <a:pt x="18" y="13"/>
                    <a:pt x="17" y="14"/>
                    <a:pt x="16" y="14"/>
                  </a:cubicBezTo>
                  <a:cubicBezTo>
                    <a:pt x="12" y="18"/>
                    <a:pt x="12" y="18"/>
                    <a:pt x="12" y="18"/>
                  </a:cubicBezTo>
                  <a:cubicBezTo>
                    <a:pt x="5" y="9"/>
                    <a:pt x="5" y="9"/>
                    <a:pt x="5" y="9"/>
                  </a:cubicBezTo>
                  <a:cubicBezTo>
                    <a:pt x="10" y="5"/>
                    <a:pt x="10" y="5"/>
                    <a:pt x="10" y="5"/>
                  </a:cubicBezTo>
                  <a:cubicBezTo>
                    <a:pt x="11" y="4"/>
                    <a:pt x="13" y="4"/>
                    <a:pt x="14" y="4"/>
                  </a:cubicBezTo>
                  <a:cubicBezTo>
                    <a:pt x="15" y="5"/>
                    <a:pt x="16" y="6"/>
                    <a:pt x="17" y="7"/>
                  </a:cubicBezTo>
                  <a:cubicBezTo>
                    <a:pt x="18" y="8"/>
                    <a:pt x="18" y="9"/>
                    <a:pt x="18" y="10"/>
                  </a:cubicBezTo>
                  <a:cubicBezTo>
                    <a:pt x="19" y="11"/>
                    <a:pt x="19" y="11"/>
                    <a:pt x="1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2" name="îŝ1îdé"/>
            <p:cNvSpPr/>
            <p:nvPr/>
          </p:nvSpPr>
          <p:spPr bwMode="auto">
            <a:xfrm>
              <a:off x="3915349" y="1611009"/>
              <a:ext cx="77794" cy="61675"/>
            </a:xfrm>
            <a:custGeom>
              <a:avLst/>
              <a:gdLst>
                <a:gd name="T0" fmla="*/ 28 w 34"/>
                <a:gd name="T1" fmla="*/ 10 h 27"/>
                <a:gd name="T2" fmla="*/ 24 w 34"/>
                <a:gd name="T3" fmla="*/ 8 h 27"/>
                <a:gd name="T4" fmla="*/ 19 w 34"/>
                <a:gd name="T5" fmla="*/ 9 h 27"/>
                <a:gd name="T6" fmla="*/ 14 w 34"/>
                <a:gd name="T7" fmla="*/ 12 h 27"/>
                <a:gd name="T8" fmla="*/ 10 w 34"/>
                <a:gd name="T9" fmla="*/ 14 h 27"/>
                <a:gd name="T10" fmla="*/ 7 w 34"/>
                <a:gd name="T11" fmla="*/ 13 h 27"/>
                <a:gd name="T12" fmla="*/ 4 w 34"/>
                <a:gd name="T13" fmla="*/ 10 h 27"/>
                <a:gd name="T14" fmla="*/ 5 w 34"/>
                <a:gd name="T15" fmla="*/ 6 h 27"/>
                <a:gd name="T16" fmla="*/ 9 w 34"/>
                <a:gd name="T17" fmla="*/ 4 h 27"/>
                <a:gd name="T18" fmla="*/ 14 w 34"/>
                <a:gd name="T19" fmla="*/ 5 h 27"/>
                <a:gd name="T20" fmla="*/ 15 w 34"/>
                <a:gd name="T21" fmla="*/ 3 h 27"/>
                <a:gd name="T22" fmla="*/ 10 w 34"/>
                <a:gd name="T23" fmla="*/ 1 h 27"/>
                <a:gd name="T24" fmla="*/ 5 w 34"/>
                <a:gd name="T25" fmla="*/ 1 h 27"/>
                <a:gd name="T26" fmla="*/ 2 w 34"/>
                <a:gd name="T27" fmla="*/ 4 h 27"/>
                <a:gd name="T28" fmla="*/ 0 w 34"/>
                <a:gd name="T29" fmla="*/ 8 h 27"/>
                <a:gd name="T30" fmla="*/ 2 w 34"/>
                <a:gd name="T31" fmla="*/ 13 h 27"/>
                <a:gd name="T32" fmla="*/ 5 w 34"/>
                <a:gd name="T33" fmla="*/ 16 h 27"/>
                <a:gd name="T34" fmla="*/ 9 w 34"/>
                <a:gd name="T35" fmla="*/ 18 h 27"/>
                <a:gd name="T36" fmla="*/ 14 w 34"/>
                <a:gd name="T37" fmla="*/ 17 h 27"/>
                <a:gd name="T38" fmla="*/ 18 w 34"/>
                <a:gd name="T39" fmla="*/ 15 h 27"/>
                <a:gd name="T40" fmla="*/ 21 w 34"/>
                <a:gd name="T41" fmla="*/ 12 h 27"/>
                <a:gd name="T42" fmla="*/ 24 w 34"/>
                <a:gd name="T43" fmla="*/ 11 h 27"/>
                <a:gd name="T44" fmla="*/ 27 w 34"/>
                <a:gd name="T45" fmla="*/ 12 h 27"/>
                <a:gd name="T46" fmla="*/ 29 w 34"/>
                <a:gd name="T47" fmla="*/ 14 h 27"/>
                <a:gd name="T48" fmla="*/ 30 w 34"/>
                <a:gd name="T49" fmla="*/ 17 h 27"/>
                <a:gd name="T50" fmla="*/ 29 w 34"/>
                <a:gd name="T51" fmla="*/ 20 h 27"/>
                <a:gd name="T52" fmla="*/ 26 w 34"/>
                <a:gd name="T53" fmla="*/ 22 h 27"/>
                <a:gd name="T54" fmla="*/ 23 w 34"/>
                <a:gd name="T55" fmla="*/ 23 h 27"/>
                <a:gd name="T56" fmla="*/ 19 w 34"/>
                <a:gd name="T57" fmla="*/ 22 h 27"/>
                <a:gd name="T58" fmla="*/ 17 w 34"/>
                <a:gd name="T59" fmla="*/ 24 h 27"/>
                <a:gd name="T60" fmla="*/ 23 w 34"/>
                <a:gd name="T61" fmla="*/ 26 h 27"/>
                <a:gd name="T62" fmla="*/ 29 w 34"/>
                <a:gd name="T63" fmla="*/ 26 h 27"/>
                <a:gd name="T64" fmla="*/ 33 w 34"/>
                <a:gd name="T65" fmla="*/ 22 h 27"/>
                <a:gd name="T66" fmla="*/ 34 w 34"/>
                <a:gd name="T67" fmla="*/ 18 h 27"/>
                <a:gd name="T68" fmla="*/ 32 w 34"/>
                <a:gd name="T69" fmla="*/ 13 h 27"/>
                <a:gd name="T70" fmla="*/ 28 w 34"/>
                <a:gd name="T71"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 h="27">
                  <a:moveTo>
                    <a:pt x="28" y="10"/>
                  </a:moveTo>
                  <a:cubicBezTo>
                    <a:pt x="27" y="9"/>
                    <a:pt x="25" y="8"/>
                    <a:pt x="24" y="8"/>
                  </a:cubicBezTo>
                  <a:cubicBezTo>
                    <a:pt x="22" y="8"/>
                    <a:pt x="20" y="8"/>
                    <a:pt x="19" y="9"/>
                  </a:cubicBezTo>
                  <a:cubicBezTo>
                    <a:pt x="18" y="9"/>
                    <a:pt x="16" y="10"/>
                    <a:pt x="14" y="12"/>
                  </a:cubicBezTo>
                  <a:cubicBezTo>
                    <a:pt x="12" y="13"/>
                    <a:pt x="11" y="14"/>
                    <a:pt x="10" y="14"/>
                  </a:cubicBezTo>
                  <a:cubicBezTo>
                    <a:pt x="9" y="14"/>
                    <a:pt x="8" y="14"/>
                    <a:pt x="7" y="13"/>
                  </a:cubicBezTo>
                  <a:cubicBezTo>
                    <a:pt x="5" y="13"/>
                    <a:pt x="5" y="12"/>
                    <a:pt x="4" y="10"/>
                  </a:cubicBezTo>
                  <a:cubicBezTo>
                    <a:pt x="4" y="9"/>
                    <a:pt x="4" y="8"/>
                    <a:pt x="5" y="6"/>
                  </a:cubicBezTo>
                  <a:cubicBezTo>
                    <a:pt x="6" y="5"/>
                    <a:pt x="7" y="4"/>
                    <a:pt x="9" y="4"/>
                  </a:cubicBezTo>
                  <a:cubicBezTo>
                    <a:pt x="10" y="4"/>
                    <a:pt x="12" y="4"/>
                    <a:pt x="14" y="5"/>
                  </a:cubicBezTo>
                  <a:cubicBezTo>
                    <a:pt x="15" y="3"/>
                    <a:pt x="15" y="3"/>
                    <a:pt x="15" y="3"/>
                  </a:cubicBezTo>
                  <a:cubicBezTo>
                    <a:pt x="13" y="2"/>
                    <a:pt x="12" y="1"/>
                    <a:pt x="10" y="1"/>
                  </a:cubicBezTo>
                  <a:cubicBezTo>
                    <a:pt x="8" y="0"/>
                    <a:pt x="6" y="1"/>
                    <a:pt x="5" y="1"/>
                  </a:cubicBezTo>
                  <a:cubicBezTo>
                    <a:pt x="4" y="2"/>
                    <a:pt x="2" y="3"/>
                    <a:pt x="2" y="4"/>
                  </a:cubicBezTo>
                  <a:cubicBezTo>
                    <a:pt x="1" y="6"/>
                    <a:pt x="0" y="7"/>
                    <a:pt x="0" y="8"/>
                  </a:cubicBezTo>
                  <a:cubicBezTo>
                    <a:pt x="0" y="10"/>
                    <a:pt x="1" y="11"/>
                    <a:pt x="2" y="13"/>
                  </a:cubicBezTo>
                  <a:cubicBezTo>
                    <a:pt x="3" y="14"/>
                    <a:pt x="4" y="15"/>
                    <a:pt x="5" y="16"/>
                  </a:cubicBezTo>
                  <a:cubicBezTo>
                    <a:pt x="7" y="17"/>
                    <a:pt x="8" y="17"/>
                    <a:pt x="9" y="18"/>
                  </a:cubicBezTo>
                  <a:cubicBezTo>
                    <a:pt x="11" y="18"/>
                    <a:pt x="12" y="18"/>
                    <a:pt x="14" y="17"/>
                  </a:cubicBezTo>
                  <a:cubicBezTo>
                    <a:pt x="15" y="17"/>
                    <a:pt x="16" y="16"/>
                    <a:pt x="18" y="15"/>
                  </a:cubicBezTo>
                  <a:cubicBezTo>
                    <a:pt x="20" y="13"/>
                    <a:pt x="21" y="12"/>
                    <a:pt x="21" y="12"/>
                  </a:cubicBezTo>
                  <a:cubicBezTo>
                    <a:pt x="22" y="12"/>
                    <a:pt x="23" y="11"/>
                    <a:pt x="24" y="11"/>
                  </a:cubicBezTo>
                  <a:cubicBezTo>
                    <a:pt x="25" y="11"/>
                    <a:pt x="26" y="12"/>
                    <a:pt x="27" y="12"/>
                  </a:cubicBezTo>
                  <a:cubicBezTo>
                    <a:pt x="28" y="13"/>
                    <a:pt x="29" y="14"/>
                    <a:pt x="29" y="14"/>
                  </a:cubicBezTo>
                  <a:cubicBezTo>
                    <a:pt x="30" y="15"/>
                    <a:pt x="30" y="16"/>
                    <a:pt x="30" y="17"/>
                  </a:cubicBezTo>
                  <a:cubicBezTo>
                    <a:pt x="30" y="18"/>
                    <a:pt x="30" y="19"/>
                    <a:pt x="29" y="20"/>
                  </a:cubicBezTo>
                  <a:cubicBezTo>
                    <a:pt x="28" y="21"/>
                    <a:pt x="27" y="22"/>
                    <a:pt x="26" y="22"/>
                  </a:cubicBezTo>
                  <a:cubicBezTo>
                    <a:pt x="25" y="23"/>
                    <a:pt x="24" y="23"/>
                    <a:pt x="23" y="23"/>
                  </a:cubicBezTo>
                  <a:cubicBezTo>
                    <a:pt x="21" y="23"/>
                    <a:pt x="20" y="22"/>
                    <a:pt x="19" y="22"/>
                  </a:cubicBezTo>
                  <a:cubicBezTo>
                    <a:pt x="17" y="24"/>
                    <a:pt x="17" y="24"/>
                    <a:pt x="17" y="24"/>
                  </a:cubicBezTo>
                  <a:cubicBezTo>
                    <a:pt x="19" y="25"/>
                    <a:pt x="21" y="26"/>
                    <a:pt x="23" y="26"/>
                  </a:cubicBezTo>
                  <a:cubicBezTo>
                    <a:pt x="25" y="27"/>
                    <a:pt x="27" y="26"/>
                    <a:pt x="29" y="26"/>
                  </a:cubicBezTo>
                  <a:cubicBezTo>
                    <a:pt x="30" y="25"/>
                    <a:pt x="31" y="24"/>
                    <a:pt x="33" y="22"/>
                  </a:cubicBezTo>
                  <a:cubicBezTo>
                    <a:pt x="33" y="21"/>
                    <a:pt x="34" y="19"/>
                    <a:pt x="34" y="18"/>
                  </a:cubicBezTo>
                  <a:cubicBezTo>
                    <a:pt x="34" y="16"/>
                    <a:pt x="33" y="15"/>
                    <a:pt x="32" y="13"/>
                  </a:cubicBezTo>
                  <a:cubicBezTo>
                    <a:pt x="31" y="12"/>
                    <a:pt x="30" y="11"/>
                    <a:pt x="28"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3" name="iṩlîḍe"/>
            <p:cNvSpPr/>
            <p:nvPr/>
          </p:nvSpPr>
          <p:spPr bwMode="auto">
            <a:xfrm>
              <a:off x="3940580" y="1585778"/>
              <a:ext cx="75692" cy="43453"/>
            </a:xfrm>
            <a:custGeom>
              <a:avLst/>
              <a:gdLst>
                <a:gd name="T0" fmla="*/ 0 w 108"/>
                <a:gd name="T1" fmla="*/ 9 h 62"/>
                <a:gd name="T2" fmla="*/ 101 w 108"/>
                <a:gd name="T3" fmla="*/ 62 h 62"/>
                <a:gd name="T4" fmla="*/ 108 w 108"/>
                <a:gd name="T5" fmla="*/ 52 h 62"/>
                <a:gd name="T6" fmla="*/ 6 w 108"/>
                <a:gd name="T7" fmla="*/ 0 h 62"/>
                <a:gd name="T8" fmla="*/ 0 w 108"/>
                <a:gd name="T9" fmla="*/ 9 h 62"/>
              </a:gdLst>
              <a:ahLst/>
              <a:cxnLst>
                <a:cxn ang="0">
                  <a:pos x="T0" y="T1"/>
                </a:cxn>
                <a:cxn ang="0">
                  <a:pos x="T2" y="T3"/>
                </a:cxn>
                <a:cxn ang="0">
                  <a:pos x="T4" y="T5"/>
                </a:cxn>
                <a:cxn ang="0">
                  <a:pos x="T6" y="T7"/>
                </a:cxn>
                <a:cxn ang="0">
                  <a:pos x="T8" y="T9"/>
                </a:cxn>
              </a:cxnLst>
              <a:rect l="0" t="0" r="r" b="b"/>
              <a:pathLst>
                <a:path w="108" h="62">
                  <a:moveTo>
                    <a:pt x="0" y="9"/>
                  </a:moveTo>
                  <a:lnTo>
                    <a:pt x="101" y="62"/>
                  </a:lnTo>
                  <a:lnTo>
                    <a:pt x="108" y="52"/>
                  </a:lnTo>
                  <a:lnTo>
                    <a:pt x="6"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4" name="ïṣlíḋe"/>
            <p:cNvSpPr/>
            <p:nvPr/>
          </p:nvSpPr>
          <p:spPr bwMode="auto">
            <a:xfrm>
              <a:off x="3951793" y="1539522"/>
              <a:ext cx="82700" cy="55367"/>
            </a:xfrm>
            <a:custGeom>
              <a:avLst/>
              <a:gdLst>
                <a:gd name="T0" fmla="*/ 39 w 118"/>
                <a:gd name="T1" fmla="*/ 6 h 79"/>
                <a:gd name="T2" fmla="*/ 26 w 118"/>
                <a:gd name="T3" fmla="*/ 0 h 79"/>
                <a:gd name="T4" fmla="*/ 0 w 118"/>
                <a:gd name="T5" fmla="*/ 52 h 79"/>
                <a:gd name="T6" fmla="*/ 13 w 118"/>
                <a:gd name="T7" fmla="*/ 59 h 79"/>
                <a:gd name="T8" fmla="*/ 23 w 118"/>
                <a:gd name="T9" fmla="*/ 36 h 79"/>
                <a:gd name="T10" fmla="*/ 115 w 118"/>
                <a:gd name="T11" fmla="*/ 79 h 79"/>
                <a:gd name="T12" fmla="*/ 118 w 118"/>
                <a:gd name="T13" fmla="*/ 69 h 79"/>
                <a:gd name="T14" fmla="*/ 26 w 118"/>
                <a:gd name="T15" fmla="*/ 29 h 79"/>
                <a:gd name="T16" fmla="*/ 39 w 118"/>
                <a:gd name="T17" fmla="*/ 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 h="79">
                  <a:moveTo>
                    <a:pt x="39" y="6"/>
                  </a:moveTo>
                  <a:lnTo>
                    <a:pt x="26" y="0"/>
                  </a:lnTo>
                  <a:lnTo>
                    <a:pt x="0" y="52"/>
                  </a:lnTo>
                  <a:lnTo>
                    <a:pt x="13" y="59"/>
                  </a:lnTo>
                  <a:lnTo>
                    <a:pt x="23" y="36"/>
                  </a:lnTo>
                  <a:lnTo>
                    <a:pt x="115" y="79"/>
                  </a:lnTo>
                  <a:lnTo>
                    <a:pt x="118" y="69"/>
                  </a:lnTo>
                  <a:lnTo>
                    <a:pt x="26" y="29"/>
                  </a:lnTo>
                  <a:lnTo>
                    <a:pt x="39"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5" name="ísļiďè"/>
            <p:cNvSpPr/>
            <p:nvPr/>
          </p:nvSpPr>
          <p:spPr bwMode="auto">
            <a:xfrm>
              <a:off x="3573335" y="1604000"/>
              <a:ext cx="39248" cy="52564"/>
            </a:xfrm>
            <a:custGeom>
              <a:avLst/>
              <a:gdLst>
                <a:gd name="T0" fmla="*/ 17 w 17"/>
                <a:gd name="T1" fmla="*/ 1 h 23"/>
                <a:gd name="T2" fmla="*/ 17 w 17"/>
                <a:gd name="T3" fmla="*/ 0 h 23"/>
                <a:gd name="T4" fmla="*/ 10 w 17"/>
                <a:gd name="T5" fmla="*/ 0 h 23"/>
                <a:gd name="T6" fmla="*/ 10 w 17"/>
                <a:gd name="T7" fmla="*/ 1 h 23"/>
                <a:gd name="T8" fmla="*/ 12 w 17"/>
                <a:gd name="T9" fmla="*/ 1 h 23"/>
                <a:gd name="T10" fmla="*/ 13 w 17"/>
                <a:gd name="T11" fmla="*/ 2 h 23"/>
                <a:gd name="T12" fmla="*/ 13 w 17"/>
                <a:gd name="T13" fmla="*/ 3 h 23"/>
                <a:gd name="T14" fmla="*/ 11 w 17"/>
                <a:gd name="T15" fmla="*/ 5 h 23"/>
                <a:gd name="T16" fmla="*/ 5 w 17"/>
                <a:gd name="T17" fmla="*/ 16 h 23"/>
                <a:gd name="T18" fmla="*/ 3 w 17"/>
                <a:gd name="T19" fmla="*/ 18 h 23"/>
                <a:gd name="T20" fmla="*/ 2 w 17"/>
                <a:gd name="T21" fmla="*/ 19 h 23"/>
                <a:gd name="T22" fmla="*/ 0 w 17"/>
                <a:gd name="T23" fmla="*/ 18 h 23"/>
                <a:gd name="T24" fmla="*/ 0 w 17"/>
                <a:gd name="T25" fmla="*/ 19 h 23"/>
                <a:gd name="T26" fmla="*/ 8 w 17"/>
                <a:gd name="T27" fmla="*/ 23 h 23"/>
                <a:gd name="T28" fmla="*/ 8 w 17"/>
                <a:gd name="T29" fmla="*/ 22 h 23"/>
                <a:gd name="T30" fmla="*/ 6 w 17"/>
                <a:gd name="T31" fmla="*/ 21 h 23"/>
                <a:gd name="T32" fmla="*/ 6 w 17"/>
                <a:gd name="T33" fmla="*/ 20 h 23"/>
                <a:gd name="T34" fmla="*/ 7 w 17"/>
                <a:gd name="T35" fmla="*/ 18 h 23"/>
                <a:gd name="T36" fmla="*/ 17 w 17"/>
                <a:gd name="T37"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23">
                  <a:moveTo>
                    <a:pt x="17" y="1"/>
                  </a:moveTo>
                  <a:cubicBezTo>
                    <a:pt x="17" y="0"/>
                    <a:pt x="17" y="0"/>
                    <a:pt x="17" y="0"/>
                  </a:cubicBezTo>
                  <a:cubicBezTo>
                    <a:pt x="10" y="0"/>
                    <a:pt x="10" y="0"/>
                    <a:pt x="10" y="0"/>
                  </a:cubicBezTo>
                  <a:cubicBezTo>
                    <a:pt x="10" y="1"/>
                    <a:pt x="10" y="1"/>
                    <a:pt x="10" y="1"/>
                  </a:cubicBezTo>
                  <a:cubicBezTo>
                    <a:pt x="11" y="1"/>
                    <a:pt x="12" y="1"/>
                    <a:pt x="12" y="1"/>
                  </a:cubicBezTo>
                  <a:cubicBezTo>
                    <a:pt x="12" y="1"/>
                    <a:pt x="13" y="1"/>
                    <a:pt x="13" y="2"/>
                  </a:cubicBezTo>
                  <a:cubicBezTo>
                    <a:pt x="13" y="2"/>
                    <a:pt x="13" y="2"/>
                    <a:pt x="13" y="3"/>
                  </a:cubicBezTo>
                  <a:cubicBezTo>
                    <a:pt x="13" y="3"/>
                    <a:pt x="12" y="4"/>
                    <a:pt x="11" y="5"/>
                  </a:cubicBezTo>
                  <a:cubicBezTo>
                    <a:pt x="5" y="16"/>
                    <a:pt x="5" y="16"/>
                    <a:pt x="5" y="16"/>
                  </a:cubicBezTo>
                  <a:cubicBezTo>
                    <a:pt x="4" y="18"/>
                    <a:pt x="4" y="18"/>
                    <a:pt x="3" y="18"/>
                  </a:cubicBezTo>
                  <a:cubicBezTo>
                    <a:pt x="3" y="19"/>
                    <a:pt x="3" y="19"/>
                    <a:pt x="2" y="19"/>
                  </a:cubicBezTo>
                  <a:cubicBezTo>
                    <a:pt x="2" y="19"/>
                    <a:pt x="1" y="18"/>
                    <a:pt x="0" y="18"/>
                  </a:cubicBezTo>
                  <a:cubicBezTo>
                    <a:pt x="0" y="19"/>
                    <a:pt x="0" y="19"/>
                    <a:pt x="0" y="19"/>
                  </a:cubicBezTo>
                  <a:cubicBezTo>
                    <a:pt x="8" y="23"/>
                    <a:pt x="8" y="23"/>
                    <a:pt x="8" y="23"/>
                  </a:cubicBezTo>
                  <a:cubicBezTo>
                    <a:pt x="8" y="22"/>
                    <a:pt x="8" y="22"/>
                    <a:pt x="8" y="22"/>
                  </a:cubicBezTo>
                  <a:cubicBezTo>
                    <a:pt x="7" y="22"/>
                    <a:pt x="7" y="21"/>
                    <a:pt x="6" y="21"/>
                  </a:cubicBezTo>
                  <a:cubicBezTo>
                    <a:pt x="6" y="21"/>
                    <a:pt x="6" y="20"/>
                    <a:pt x="6" y="20"/>
                  </a:cubicBezTo>
                  <a:cubicBezTo>
                    <a:pt x="6" y="20"/>
                    <a:pt x="7" y="19"/>
                    <a:pt x="7" y="18"/>
                  </a:cubicBezTo>
                  <a:lnTo>
                    <a:pt x="17"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6" name="íṡlïde"/>
            <p:cNvSpPr/>
            <p:nvPr/>
          </p:nvSpPr>
          <p:spPr bwMode="auto">
            <a:xfrm>
              <a:off x="3646924" y="1622223"/>
              <a:ext cx="34342" cy="57470"/>
            </a:xfrm>
            <a:custGeom>
              <a:avLst/>
              <a:gdLst>
                <a:gd name="T0" fmla="*/ 9 w 15"/>
                <a:gd name="T1" fmla="*/ 1 h 25"/>
                <a:gd name="T2" fmla="*/ 4 w 15"/>
                <a:gd name="T3" fmla="*/ 2 h 25"/>
                <a:gd name="T4" fmla="*/ 2 w 15"/>
                <a:gd name="T5" fmla="*/ 5 h 25"/>
                <a:gd name="T6" fmla="*/ 2 w 15"/>
                <a:gd name="T7" fmla="*/ 8 h 25"/>
                <a:gd name="T8" fmla="*/ 5 w 15"/>
                <a:gd name="T9" fmla="*/ 12 h 25"/>
                <a:gd name="T10" fmla="*/ 1 w 15"/>
                <a:gd name="T11" fmla="*/ 15 h 25"/>
                <a:gd name="T12" fmla="*/ 0 w 15"/>
                <a:gd name="T13" fmla="*/ 18 h 25"/>
                <a:gd name="T14" fmla="*/ 1 w 15"/>
                <a:gd name="T15" fmla="*/ 22 h 25"/>
                <a:gd name="T16" fmla="*/ 6 w 15"/>
                <a:gd name="T17" fmla="*/ 25 h 25"/>
                <a:gd name="T18" fmla="*/ 11 w 15"/>
                <a:gd name="T19" fmla="*/ 24 h 25"/>
                <a:gd name="T20" fmla="*/ 14 w 15"/>
                <a:gd name="T21" fmla="*/ 20 h 25"/>
                <a:gd name="T22" fmla="*/ 13 w 15"/>
                <a:gd name="T23" fmla="*/ 16 h 25"/>
                <a:gd name="T24" fmla="*/ 9 w 15"/>
                <a:gd name="T25" fmla="*/ 12 h 25"/>
                <a:gd name="T26" fmla="*/ 14 w 15"/>
                <a:gd name="T27" fmla="*/ 9 h 25"/>
                <a:gd name="T28" fmla="*/ 15 w 15"/>
                <a:gd name="T29" fmla="*/ 7 h 25"/>
                <a:gd name="T30" fmla="*/ 14 w 15"/>
                <a:gd name="T31" fmla="*/ 3 h 25"/>
                <a:gd name="T32" fmla="*/ 9 w 15"/>
                <a:gd name="T33" fmla="*/ 1 h 25"/>
                <a:gd name="T34" fmla="*/ 11 w 15"/>
                <a:gd name="T35" fmla="*/ 19 h 25"/>
                <a:gd name="T36" fmla="*/ 11 w 15"/>
                <a:gd name="T37" fmla="*/ 21 h 25"/>
                <a:gd name="T38" fmla="*/ 10 w 15"/>
                <a:gd name="T39" fmla="*/ 23 h 25"/>
                <a:gd name="T40" fmla="*/ 6 w 15"/>
                <a:gd name="T41" fmla="*/ 24 h 25"/>
                <a:gd name="T42" fmla="*/ 3 w 15"/>
                <a:gd name="T43" fmla="*/ 22 h 25"/>
                <a:gd name="T44" fmla="*/ 3 w 15"/>
                <a:gd name="T45" fmla="*/ 18 h 25"/>
                <a:gd name="T46" fmla="*/ 4 w 15"/>
                <a:gd name="T47" fmla="*/ 15 h 25"/>
                <a:gd name="T48" fmla="*/ 6 w 15"/>
                <a:gd name="T49" fmla="*/ 13 h 25"/>
                <a:gd name="T50" fmla="*/ 11 w 15"/>
                <a:gd name="T51" fmla="*/ 19 h 25"/>
                <a:gd name="T52" fmla="*/ 12 w 15"/>
                <a:gd name="T53" fmla="*/ 8 h 25"/>
                <a:gd name="T54" fmla="*/ 8 w 15"/>
                <a:gd name="T55" fmla="*/ 11 h 25"/>
                <a:gd name="T56" fmla="*/ 6 w 15"/>
                <a:gd name="T57" fmla="*/ 8 h 25"/>
                <a:gd name="T58" fmla="*/ 5 w 15"/>
                <a:gd name="T59" fmla="*/ 6 h 25"/>
                <a:gd name="T60" fmla="*/ 5 w 15"/>
                <a:gd name="T61" fmla="*/ 5 h 25"/>
                <a:gd name="T62" fmla="*/ 6 w 15"/>
                <a:gd name="T63" fmla="*/ 2 h 25"/>
                <a:gd name="T64" fmla="*/ 9 w 15"/>
                <a:gd name="T65" fmla="*/ 2 h 25"/>
                <a:gd name="T66" fmla="*/ 12 w 15"/>
                <a:gd name="T67" fmla="*/ 3 h 25"/>
                <a:gd name="T68" fmla="*/ 12 w 15"/>
                <a:gd name="T69" fmla="*/ 6 h 25"/>
                <a:gd name="T70" fmla="*/ 12 w 15"/>
                <a:gd name="T7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 h="25">
                  <a:moveTo>
                    <a:pt x="9" y="1"/>
                  </a:moveTo>
                  <a:cubicBezTo>
                    <a:pt x="7" y="0"/>
                    <a:pt x="6" y="1"/>
                    <a:pt x="4" y="2"/>
                  </a:cubicBezTo>
                  <a:cubicBezTo>
                    <a:pt x="3" y="3"/>
                    <a:pt x="2" y="4"/>
                    <a:pt x="2" y="5"/>
                  </a:cubicBezTo>
                  <a:cubicBezTo>
                    <a:pt x="2" y="6"/>
                    <a:pt x="2" y="7"/>
                    <a:pt x="2" y="8"/>
                  </a:cubicBezTo>
                  <a:cubicBezTo>
                    <a:pt x="3" y="9"/>
                    <a:pt x="4" y="11"/>
                    <a:pt x="5" y="12"/>
                  </a:cubicBezTo>
                  <a:cubicBezTo>
                    <a:pt x="4" y="13"/>
                    <a:pt x="2" y="14"/>
                    <a:pt x="1" y="15"/>
                  </a:cubicBezTo>
                  <a:cubicBezTo>
                    <a:pt x="0" y="16"/>
                    <a:pt x="0" y="17"/>
                    <a:pt x="0" y="18"/>
                  </a:cubicBezTo>
                  <a:cubicBezTo>
                    <a:pt x="0" y="19"/>
                    <a:pt x="0" y="21"/>
                    <a:pt x="1" y="22"/>
                  </a:cubicBezTo>
                  <a:cubicBezTo>
                    <a:pt x="2" y="24"/>
                    <a:pt x="4" y="24"/>
                    <a:pt x="6" y="25"/>
                  </a:cubicBezTo>
                  <a:cubicBezTo>
                    <a:pt x="8" y="25"/>
                    <a:pt x="10" y="25"/>
                    <a:pt x="11" y="24"/>
                  </a:cubicBezTo>
                  <a:cubicBezTo>
                    <a:pt x="13" y="23"/>
                    <a:pt x="14" y="21"/>
                    <a:pt x="14" y="20"/>
                  </a:cubicBezTo>
                  <a:cubicBezTo>
                    <a:pt x="14" y="18"/>
                    <a:pt x="14" y="17"/>
                    <a:pt x="13" y="16"/>
                  </a:cubicBezTo>
                  <a:cubicBezTo>
                    <a:pt x="12" y="15"/>
                    <a:pt x="11" y="14"/>
                    <a:pt x="9" y="12"/>
                  </a:cubicBezTo>
                  <a:cubicBezTo>
                    <a:pt x="11" y="11"/>
                    <a:pt x="13" y="10"/>
                    <a:pt x="14" y="9"/>
                  </a:cubicBezTo>
                  <a:cubicBezTo>
                    <a:pt x="14" y="8"/>
                    <a:pt x="15" y="7"/>
                    <a:pt x="15" y="7"/>
                  </a:cubicBezTo>
                  <a:cubicBezTo>
                    <a:pt x="15" y="5"/>
                    <a:pt x="15" y="4"/>
                    <a:pt x="14" y="3"/>
                  </a:cubicBezTo>
                  <a:cubicBezTo>
                    <a:pt x="13" y="2"/>
                    <a:pt x="11" y="1"/>
                    <a:pt x="9" y="1"/>
                  </a:cubicBezTo>
                  <a:close/>
                  <a:moveTo>
                    <a:pt x="11" y="19"/>
                  </a:moveTo>
                  <a:cubicBezTo>
                    <a:pt x="11" y="19"/>
                    <a:pt x="11" y="20"/>
                    <a:pt x="11" y="21"/>
                  </a:cubicBezTo>
                  <a:cubicBezTo>
                    <a:pt x="11" y="22"/>
                    <a:pt x="10" y="23"/>
                    <a:pt x="10" y="23"/>
                  </a:cubicBezTo>
                  <a:cubicBezTo>
                    <a:pt x="9" y="24"/>
                    <a:pt x="8" y="24"/>
                    <a:pt x="6" y="24"/>
                  </a:cubicBezTo>
                  <a:cubicBezTo>
                    <a:pt x="5" y="24"/>
                    <a:pt x="4" y="23"/>
                    <a:pt x="3" y="22"/>
                  </a:cubicBezTo>
                  <a:cubicBezTo>
                    <a:pt x="3" y="21"/>
                    <a:pt x="2" y="20"/>
                    <a:pt x="3" y="18"/>
                  </a:cubicBezTo>
                  <a:cubicBezTo>
                    <a:pt x="3" y="17"/>
                    <a:pt x="3" y="16"/>
                    <a:pt x="4" y="15"/>
                  </a:cubicBezTo>
                  <a:cubicBezTo>
                    <a:pt x="4" y="15"/>
                    <a:pt x="5" y="14"/>
                    <a:pt x="6" y="13"/>
                  </a:cubicBezTo>
                  <a:cubicBezTo>
                    <a:pt x="9" y="15"/>
                    <a:pt x="10" y="17"/>
                    <a:pt x="11" y="19"/>
                  </a:cubicBezTo>
                  <a:close/>
                  <a:moveTo>
                    <a:pt x="12" y="8"/>
                  </a:moveTo>
                  <a:cubicBezTo>
                    <a:pt x="11" y="9"/>
                    <a:pt x="10" y="10"/>
                    <a:pt x="8" y="11"/>
                  </a:cubicBezTo>
                  <a:cubicBezTo>
                    <a:pt x="6" y="8"/>
                    <a:pt x="6" y="8"/>
                    <a:pt x="6" y="8"/>
                  </a:cubicBezTo>
                  <a:cubicBezTo>
                    <a:pt x="5" y="8"/>
                    <a:pt x="5" y="7"/>
                    <a:pt x="5" y="6"/>
                  </a:cubicBezTo>
                  <a:cubicBezTo>
                    <a:pt x="5" y="6"/>
                    <a:pt x="4" y="5"/>
                    <a:pt x="5" y="5"/>
                  </a:cubicBezTo>
                  <a:cubicBezTo>
                    <a:pt x="5" y="4"/>
                    <a:pt x="5" y="3"/>
                    <a:pt x="6" y="2"/>
                  </a:cubicBezTo>
                  <a:cubicBezTo>
                    <a:pt x="7" y="2"/>
                    <a:pt x="8" y="2"/>
                    <a:pt x="9" y="2"/>
                  </a:cubicBezTo>
                  <a:cubicBezTo>
                    <a:pt x="10" y="2"/>
                    <a:pt x="11" y="2"/>
                    <a:pt x="12" y="3"/>
                  </a:cubicBezTo>
                  <a:cubicBezTo>
                    <a:pt x="12" y="4"/>
                    <a:pt x="13" y="5"/>
                    <a:pt x="12" y="6"/>
                  </a:cubicBezTo>
                  <a:cubicBezTo>
                    <a:pt x="12" y="7"/>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7" name="iṩlide"/>
            <p:cNvSpPr/>
            <p:nvPr/>
          </p:nvSpPr>
          <p:spPr bwMode="auto">
            <a:xfrm>
              <a:off x="3717710" y="1622223"/>
              <a:ext cx="37145" cy="60273"/>
            </a:xfrm>
            <a:custGeom>
              <a:avLst/>
              <a:gdLst>
                <a:gd name="T0" fmla="*/ 15 w 16"/>
                <a:gd name="T1" fmla="*/ 16 h 26"/>
                <a:gd name="T2" fmla="*/ 15 w 16"/>
                <a:gd name="T3" fmla="*/ 9 h 26"/>
                <a:gd name="T4" fmla="*/ 12 w 16"/>
                <a:gd name="T5" fmla="*/ 2 h 26"/>
                <a:gd name="T6" fmla="*/ 6 w 16"/>
                <a:gd name="T7" fmla="*/ 1 h 26"/>
                <a:gd name="T8" fmla="*/ 1 w 16"/>
                <a:gd name="T9" fmla="*/ 4 h 26"/>
                <a:gd name="T10" fmla="*/ 0 w 16"/>
                <a:gd name="T11" fmla="*/ 10 h 26"/>
                <a:gd name="T12" fmla="*/ 3 w 16"/>
                <a:gd name="T13" fmla="*/ 15 h 26"/>
                <a:gd name="T14" fmla="*/ 8 w 16"/>
                <a:gd name="T15" fmla="*/ 16 h 26"/>
                <a:gd name="T16" fmla="*/ 12 w 16"/>
                <a:gd name="T17" fmla="*/ 13 h 26"/>
                <a:gd name="T18" fmla="*/ 11 w 16"/>
                <a:gd name="T19" fmla="*/ 19 h 26"/>
                <a:gd name="T20" fmla="*/ 8 w 16"/>
                <a:gd name="T21" fmla="*/ 23 h 26"/>
                <a:gd name="T22" fmla="*/ 4 w 16"/>
                <a:gd name="T23" fmla="*/ 25 h 26"/>
                <a:gd name="T24" fmla="*/ 4 w 16"/>
                <a:gd name="T25" fmla="*/ 26 h 26"/>
                <a:gd name="T26" fmla="*/ 5 w 16"/>
                <a:gd name="T27" fmla="*/ 26 h 26"/>
                <a:gd name="T28" fmla="*/ 11 w 16"/>
                <a:gd name="T29" fmla="*/ 23 h 26"/>
                <a:gd name="T30" fmla="*/ 15 w 16"/>
                <a:gd name="T31" fmla="*/ 16 h 26"/>
                <a:gd name="T32" fmla="*/ 11 w 16"/>
                <a:gd name="T33" fmla="*/ 13 h 26"/>
                <a:gd name="T34" fmla="*/ 9 w 16"/>
                <a:gd name="T35" fmla="*/ 14 h 26"/>
                <a:gd name="T36" fmla="*/ 6 w 16"/>
                <a:gd name="T37" fmla="*/ 13 h 26"/>
                <a:gd name="T38" fmla="*/ 3 w 16"/>
                <a:gd name="T39" fmla="*/ 8 h 26"/>
                <a:gd name="T40" fmla="*/ 3 w 16"/>
                <a:gd name="T41" fmla="*/ 4 h 26"/>
                <a:gd name="T42" fmla="*/ 6 w 16"/>
                <a:gd name="T43" fmla="*/ 2 h 26"/>
                <a:gd name="T44" fmla="*/ 8 w 16"/>
                <a:gd name="T45" fmla="*/ 2 h 26"/>
                <a:gd name="T46" fmla="*/ 11 w 16"/>
                <a:gd name="T47" fmla="*/ 5 h 26"/>
                <a:gd name="T48" fmla="*/ 12 w 16"/>
                <a:gd name="T49" fmla="*/ 8 h 26"/>
                <a:gd name="T50" fmla="*/ 12 w 16"/>
                <a:gd name="T51" fmla="*/ 12 h 26"/>
                <a:gd name="T52" fmla="*/ 11 w 16"/>
                <a:gd name="T53"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26">
                  <a:moveTo>
                    <a:pt x="15" y="16"/>
                  </a:moveTo>
                  <a:cubicBezTo>
                    <a:pt x="16" y="14"/>
                    <a:pt x="16" y="11"/>
                    <a:pt x="15" y="9"/>
                  </a:cubicBezTo>
                  <a:cubicBezTo>
                    <a:pt x="15" y="6"/>
                    <a:pt x="14" y="4"/>
                    <a:pt x="12" y="2"/>
                  </a:cubicBezTo>
                  <a:cubicBezTo>
                    <a:pt x="10" y="1"/>
                    <a:pt x="8" y="0"/>
                    <a:pt x="6" y="1"/>
                  </a:cubicBezTo>
                  <a:cubicBezTo>
                    <a:pt x="4" y="1"/>
                    <a:pt x="2" y="2"/>
                    <a:pt x="1" y="4"/>
                  </a:cubicBezTo>
                  <a:cubicBezTo>
                    <a:pt x="0" y="6"/>
                    <a:pt x="0" y="8"/>
                    <a:pt x="0" y="10"/>
                  </a:cubicBezTo>
                  <a:cubicBezTo>
                    <a:pt x="1" y="12"/>
                    <a:pt x="1" y="14"/>
                    <a:pt x="3" y="15"/>
                  </a:cubicBezTo>
                  <a:cubicBezTo>
                    <a:pt x="4" y="16"/>
                    <a:pt x="6" y="16"/>
                    <a:pt x="8" y="16"/>
                  </a:cubicBezTo>
                  <a:cubicBezTo>
                    <a:pt x="9" y="16"/>
                    <a:pt x="11" y="15"/>
                    <a:pt x="12" y="13"/>
                  </a:cubicBezTo>
                  <a:cubicBezTo>
                    <a:pt x="12" y="15"/>
                    <a:pt x="12" y="17"/>
                    <a:pt x="11" y="19"/>
                  </a:cubicBezTo>
                  <a:cubicBezTo>
                    <a:pt x="10" y="21"/>
                    <a:pt x="9" y="22"/>
                    <a:pt x="8" y="23"/>
                  </a:cubicBezTo>
                  <a:cubicBezTo>
                    <a:pt x="6" y="24"/>
                    <a:pt x="5" y="25"/>
                    <a:pt x="4" y="25"/>
                  </a:cubicBezTo>
                  <a:cubicBezTo>
                    <a:pt x="4" y="26"/>
                    <a:pt x="4" y="26"/>
                    <a:pt x="4" y="26"/>
                  </a:cubicBezTo>
                  <a:cubicBezTo>
                    <a:pt x="5" y="26"/>
                    <a:pt x="5" y="26"/>
                    <a:pt x="5" y="26"/>
                  </a:cubicBezTo>
                  <a:cubicBezTo>
                    <a:pt x="7" y="25"/>
                    <a:pt x="9" y="24"/>
                    <a:pt x="11" y="23"/>
                  </a:cubicBezTo>
                  <a:cubicBezTo>
                    <a:pt x="13" y="21"/>
                    <a:pt x="14" y="19"/>
                    <a:pt x="15" y="16"/>
                  </a:cubicBezTo>
                  <a:close/>
                  <a:moveTo>
                    <a:pt x="11" y="13"/>
                  </a:moveTo>
                  <a:cubicBezTo>
                    <a:pt x="10" y="14"/>
                    <a:pt x="9" y="14"/>
                    <a:pt x="9" y="14"/>
                  </a:cubicBezTo>
                  <a:cubicBezTo>
                    <a:pt x="8" y="14"/>
                    <a:pt x="7" y="14"/>
                    <a:pt x="6" y="13"/>
                  </a:cubicBezTo>
                  <a:cubicBezTo>
                    <a:pt x="4" y="12"/>
                    <a:pt x="3" y="10"/>
                    <a:pt x="3" y="8"/>
                  </a:cubicBezTo>
                  <a:cubicBezTo>
                    <a:pt x="3" y="6"/>
                    <a:pt x="3" y="5"/>
                    <a:pt x="3" y="4"/>
                  </a:cubicBezTo>
                  <a:cubicBezTo>
                    <a:pt x="4" y="3"/>
                    <a:pt x="5" y="2"/>
                    <a:pt x="6" y="2"/>
                  </a:cubicBezTo>
                  <a:cubicBezTo>
                    <a:pt x="7" y="2"/>
                    <a:pt x="8" y="2"/>
                    <a:pt x="8" y="2"/>
                  </a:cubicBezTo>
                  <a:cubicBezTo>
                    <a:pt x="9" y="3"/>
                    <a:pt x="10" y="4"/>
                    <a:pt x="11" y="5"/>
                  </a:cubicBezTo>
                  <a:cubicBezTo>
                    <a:pt x="11" y="6"/>
                    <a:pt x="12" y="7"/>
                    <a:pt x="12" y="8"/>
                  </a:cubicBezTo>
                  <a:cubicBezTo>
                    <a:pt x="12" y="9"/>
                    <a:pt x="12" y="10"/>
                    <a:pt x="12" y="12"/>
                  </a:cubicBezTo>
                  <a:cubicBezTo>
                    <a:pt x="12" y="13"/>
                    <a:pt x="11" y="13"/>
                    <a:pt x="1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8" name="îs1ïde"/>
            <p:cNvSpPr/>
            <p:nvPr/>
          </p:nvSpPr>
          <p:spPr bwMode="auto">
            <a:xfrm>
              <a:off x="3782188" y="1613112"/>
              <a:ext cx="32239" cy="57470"/>
            </a:xfrm>
            <a:custGeom>
              <a:avLst/>
              <a:gdLst>
                <a:gd name="T0" fmla="*/ 11 w 14"/>
                <a:gd name="T1" fmla="*/ 24 h 25"/>
                <a:gd name="T2" fmla="*/ 14 w 14"/>
                <a:gd name="T3" fmla="*/ 0 h 25"/>
                <a:gd name="T4" fmla="*/ 14 w 14"/>
                <a:gd name="T5" fmla="*/ 0 h 25"/>
                <a:gd name="T6" fmla="*/ 1 w 14"/>
                <a:gd name="T7" fmla="*/ 2 h 25"/>
                <a:gd name="T8" fmla="*/ 0 w 14"/>
                <a:gd name="T9" fmla="*/ 8 h 25"/>
                <a:gd name="T10" fmla="*/ 0 w 14"/>
                <a:gd name="T11" fmla="*/ 8 h 25"/>
                <a:gd name="T12" fmla="*/ 2 w 14"/>
                <a:gd name="T13" fmla="*/ 5 h 25"/>
                <a:gd name="T14" fmla="*/ 5 w 14"/>
                <a:gd name="T15" fmla="*/ 4 h 25"/>
                <a:gd name="T16" fmla="*/ 12 w 14"/>
                <a:gd name="T17" fmla="*/ 3 h 25"/>
                <a:gd name="T18" fmla="*/ 9 w 14"/>
                <a:gd name="T19" fmla="*/ 25 h 25"/>
                <a:gd name="T20" fmla="*/ 11 w 14"/>
                <a:gd name="T21"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25">
                  <a:moveTo>
                    <a:pt x="11" y="24"/>
                  </a:moveTo>
                  <a:cubicBezTo>
                    <a:pt x="14" y="0"/>
                    <a:pt x="14" y="0"/>
                    <a:pt x="14" y="0"/>
                  </a:cubicBezTo>
                  <a:cubicBezTo>
                    <a:pt x="14" y="0"/>
                    <a:pt x="14" y="0"/>
                    <a:pt x="14" y="0"/>
                  </a:cubicBezTo>
                  <a:cubicBezTo>
                    <a:pt x="1" y="2"/>
                    <a:pt x="1" y="2"/>
                    <a:pt x="1" y="2"/>
                  </a:cubicBezTo>
                  <a:cubicBezTo>
                    <a:pt x="0" y="8"/>
                    <a:pt x="0" y="8"/>
                    <a:pt x="0" y="8"/>
                  </a:cubicBezTo>
                  <a:cubicBezTo>
                    <a:pt x="0" y="8"/>
                    <a:pt x="0" y="8"/>
                    <a:pt x="0" y="8"/>
                  </a:cubicBezTo>
                  <a:cubicBezTo>
                    <a:pt x="1" y="7"/>
                    <a:pt x="1" y="6"/>
                    <a:pt x="2" y="5"/>
                  </a:cubicBezTo>
                  <a:cubicBezTo>
                    <a:pt x="3" y="5"/>
                    <a:pt x="4" y="4"/>
                    <a:pt x="5" y="4"/>
                  </a:cubicBezTo>
                  <a:cubicBezTo>
                    <a:pt x="12" y="3"/>
                    <a:pt x="12" y="3"/>
                    <a:pt x="12" y="3"/>
                  </a:cubicBezTo>
                  <a:cubicBezTo>
                    <a:pt x="9" y="25"/>
                    <a:pt x="9" y="25"/>
                    <a:pt x="9" y="25"/>
                  </a:cubicBezTo>
                  <a:lnTo>
                    <a:pt x="11"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9" name="i$ľïḑe"/>
            <p:cNvSpPr/>
            <p:nvPr/>
          </p:nvSpPr>
          <p:spPr bwMode="auto">
            <a:xfrm>
              <a:off x="3349063" y="1294926"/>
              <a:ext cx="34342" cy="23128"/>
            </a:xfrm>
            <a:custGeom>
              <a:avLst/>
              <a:gdLst>
                <a:gd name="T0" fmla="*/ 8 w 15"/>
                <a:gd name="T1" fmla="*/ 7 h 10"/>
                <a:gd name="T2" fmla="*/ 12 w 15"/>
                <a:gd name="T3" fmla="*/ 10 h 10"/>
                <a:gd name="T4" fmla="*/ 14 w 15"/>
                <a:gd name="T5" fmla="*/ 3 h 10"/>
                <a:gd name="T6" fmla="*/ 10 w 15"/>
                <a:gd name="T7" fmla="*/ 0 h 10"/>
                <a:gd name="T8" fmla="*/ 0 w 15"/>
                <a:gd name="T9" fmla="*/ 2 h 10"/>
                <a:gd name="T10" fmla="*/ 8 w 15"/>
                <a:gd name="T11" fmla="*/ 7 h 10"/>
              </a:gdLst>
              <a:ahLst/>
              <a:cxnLst>
                <a:cxn ang="0">
                  <a:pos x="T0" y="T1"/>
                </a:cxn>
                <a:cxn ang="0">
                  <a:pos x="T2" y="T3"/>
                </a:cxn>
                <a:cxn ang="0">
                  <a:pos x="T4" y="T5"/>
                </a:cxn>
                <a:cxn ang="0">
                  <a:pos x="T6" y="T7"/>
                </a:cxn>
                <a:cxn ang="0">
                  <a:pos x="T8" y="T9"/>
                </a:cxn>
                <a:cxn ang="0">
                  <a:pos x="T10" y="T11"/>
                </a:cxn>
              </a:cxnLst>
              <a:rect l="0" t="0" r="r" b="b"/>
              <a:pathLst>
                <a:path w="15" h="10">
                  <a:moveTo>
                    <a:pt x="8" y="7"/>
                  </a:moveTo>
                  <a:cubicBezTo>
                    <a:pt x="12" y="10"/>
                    <a:pt x="12" y="10"/>
                    <a:pt x="12" y="10"/>
                  </a:cubicBezTo>
                  <a:cubicBezTo>
                    <a:pt x="12" y="7"/>
                    <a:pt x="15" y="5"/>
                    <a:pt x="14" y="3"/>
                  </a:cubicBezTo>
                  <a:cubicBezTo>
                    <a:pt x="10" y="0"/>
                    <a:pt x="10" y="0"/>
                    <a:pt x="10" y="0"/>
                  </a:cubicBezTo>
                  <a:cubicBezTo>
                    <a:pt x="7" y="0"/>
                    <a:pt x="3" y="0"/>
                    <a:pt x="0" y="2"/>
                  </a:cubicBezTo>
                  <a:cubicBezTo>
                    <a:pt x="1" y="4"/>
                    <a:pt x="4" y="8"/>
                    <a:pt x="8"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0" name="iŝļíḍè"/>
            <p:cNvSpPr/>
            <p:nvPr/>
          </p:nvSpPr>
          <p:spPr bwMode="auto">
            <a:xfrm>
              <a:off x="3378499" y="1327165"/>
              <a:ext cx="27333" cy="18923"/>
            </a:xfrm>
            <a:custGeom>
              <a:avLst/>
              <a:gdLst>
                <a:gd name="T0" fmla="*/ 7 w 12"/>
                <a:gd name="T1" fmla="*/ 7 h 8"/>
                <a:gd name="T2" fmla="*/ 9 w 12"/>
                <a:gd name="T3" fmla="*/ 8 h 8"/>
                <a:gd name="T4" fmla="*/ 12 w 12"/>
                <a:gd name="T5" fmla="*/ 6 h 8"/>
                <a:gd name="T6" fmla="*/ 11 w 12"/>
                <a:gd name="T7" fmla="*/ 2 h 8"/>
                <a:gd name="T8" fmla="*/ 8 w 12"/>
                <a:gd name="T9" fmla="*/ 0 h 8"/>
                <a:gd name="T10" fmla="*/ 0 w 12"/>
                <a:gd name="T11" fmla="*/ 3 h 8"/>
                <a:gd name="T12" fmla="*/ 7 w 12"/>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12" h="8">
                  <a:moveTo>
                    <a:pt x="7" y="7"/>
                  </a:moveTo>
                  <a:cubicBezTo>
                    <a:pt x="9" y="8"/>
                    <a:pt x="9" y="8"/>
                    <a:pt x="9" y="8"/>
                  </a:cubicBezTo>
                  <a:cubicBezTo>
                    <a:pt x="10" y="8"/>
                    <a:pt x="11" y="6"/>
                    <a:pt x="12" y="6"/>
                  </a:cubicBezTo>
                  <a:cubicBezTo>
                    <a:pt x="12" y="4"/>
                    <a:pt x="11" y="2"/>
                    <a:pt x="11" y="2"/>
                  </a:cubicBezTo>
                  <a:cubicBezTo>
                    <a:pt x="11" y="0"/>
                    <a:pt x="9" y="1"/>
                    <a:pt x="8" y="0"/>
                  </a:cubicBezTo>
                  <a:cubicBezTo>
                    <a:pt x="5" y="1"/>
                    <a:pt x="1" y="0"/>
                    <a:pt x="0" y="3"/>
                  </a:cubicBezTo>
                  <a:cubicBezTo>
                    <a:pt x="2" y="5"/>
                    <a:pt x="5" y="6"/>
                    <a:pt x="7"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1" name="íṩḻîḋê"/>
            <p:cNvSpPr/>
            <p:nvPr/>
          </p:nvSpPr>
          <p:spPr bwMode="auto">
            <a:xfrm>
              <a:off x="3394618" y="1244465"/>
              <a:ext cx="100922" cy="166101"/>
            </a:xfrm>
            <a:custGeom>
              <a:avLst/>
              <a:gdLst>
                <a:gd name="T0" fmla="*/ 9 w 44"/>
                <a:gd name="T1" fmla="*/ 32 h 72"/>
                <a:gd name="T2" fmla="*/ 12 w 44"/>
                <a:gd name="T3" fmla="*/ 31 h 72"/>
                <a:gd name="T4" fmla="*/ 15 w 44"/>
                <a:gd name="T5" fmla="*/ 33 h 72"/>
                <a:gd name="T6" fmla="*/ 13 w 44"/>
                <a:gd name="T7" fmla="*/ 44 h 72"/>
                <a:gd name="T8" fmla="*/ 8 w 44"/>
                <a:gd name="T9" fmla="*/ 41 h 72"/>
                <a:gd name="T10" fmla="*/ 14 w 44"/>
                <a:gd name="T11" fmla="*/ 68 h 72"/>
                <a:gd name="T12" fmla="*/ 26 w 44"/>
                <a:gd name="T13" fmla="*/ 72 h 72"/>
                <a:gd name="T14" fmla="*/ 27 w 44"/>
                <a:gd name="T15" fmla="*/ 69 h 72"/>
                <a:gd name="T16" fmla="*/ 15 w 44"/>
                <a:gd name="T17" fmla="*/ 52 h 72"/>
                <a:gd name="T18" fmla="*/ 21 w 44"/>
                <a:gd name="T19" fmla="*/ 49 h 72"/>
                <a:gd name="T20" fmla="*/ 21 w 44"/>
                <a:gd name="T21" fmla="*/ 40 h 72"/>
                <a:gd name="T22" fmla="*/ 26 w 44"/>
                <a:gd name="T23" fmla="*/ 45 h 72"/>
                <a:gd name="T24" fmla="*/ 19 w 44"/>
                <a:gd name="T25" fmla="*/ 31 h 72"/>
                <a:gd name="T26" fmla="*/ 19 w 44"/>
                <a:gd name="T27" fmla="*/ 21 h 72"/>
                <a:gd name="T28" fmla="*/ 30 w 44"/>
                <a:gd name="T29" fmla="*/ 30 h 72"/>
                <a:gd name="T30" fmla="*/ 26 w 44"/>
                <a:gd name="T31" fmla="*/ 19 h 72"/>
                <a:gd name="T32" fmla="*/ 29 w 44"/>
                <a:gd name="T33" fmla="*/ 16 h 72"/>
                <a:gd name="T34" fmla="*/ 43 w 44"/>
                <a:gd name="T35" fmla="*/ 28 h 72"/>
                <a:gd name="T36" fmla="*/ 29 w 44"/>
                <a:gd name="T37" fmla="*/ 8 h 72"/>
                <a:gd name="T38" fmla="*/ 24 w 44"/>
                <a:gd name="T39" fmla="*/ 6 h 72"/>
                <a:gd name="T40" fmla="*/ 24 w 44"/>
                <a:gd name="T41" fmla="*/ 13 h 72"/>
                <a:gd name="T42" fmla="*/ 17 w 44"/>
                <a:gd name="T43" fmla="*/ 11 h 72"/>
                <a:gd name="T44" fmla="*/ 16 w 44"/>
                <a:gd name="T45" fmla="*/ 0 h 72"/>
                <a:gd name="T46" fmla="*/ 14 w 44"/>
                <a:gd name="T47" fmla="*/ 6 h 72"/>
                <a:gd name="T48" fmla="*/ 9 w 44"/>
                <a:gd name="T49" fmla="*/ 8 h 72"/>
                <a:gd name="T50" fmla="*/ 16 w 44"/>
                <a:gd name="T51" fmla="*/ 16 h 72"/>
                <a:gd name="T52" fmla="*/ 16 w 44"/>
                <a:gd name="T53" fmla="*/ 25 h 72"/>
                <a:gd name="T54" fmla="*/ 11 w 44"/>
                <a:gd name="T55" fmla="*/ 20 h 72"/>
                <a:gd name="T56" fmla="*/ 0 w 44"/>
                <a:gd name="T57" fmla="*/ 19 h 72"/>
                <a:gd name="T58" fmla="*/ 9 w 44"/>
                <a:gd name="T59" fmla="*/ 28 h 72"/>
                <a:gd name="T60" fmla="*/ 9 w 44"/>
                <a:gd name="T61" fmla="*/ 3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 h="72">
                  <a:moveTo>
                    <a:pt x="9" y="32"/>
                  </a:moveTo>
                  <a:cubicBezTo>
                    <a:pt x="10" y="33"/>
                    <a:pt x="11" y="32"/>
                    <a:pt x="12" y="31"/>
                  </a:cubicBezTo>
                  <a:cubicBezTo>
                    <a:pt x="15" y="33"/>
                    <a:pt x="15" y="33"/>
                    <a:pt x="15" y="33"/>
                  </a:cubicBezTo>
                  <a:cubicBezTo>
                    <a:pt x="16" y="37"/>
                    <a:pt x="15" y="41"/>
                    <a:pt x="13" y="44"/>
                  </a:cubicBezTo>
                  <a:cubicBezTo>
                    <a:pt x="11" y="46"/>
                    <a:pt x="10" y="42"/>
                    <a:pt x="8" y="41"/>
                  </a:cubicBezTo>
                  <a:cubicBezTo>
                    <a:pt x="10" y="50"/>
                    <a:pt x="15" y="60"/>
                    <a:pt x="14" y="68"/>
                  </a:cubicBezTo>
                  <a:cubicBezTo>
                    <a:pt x="20" y="72"/>
                    <a:pt x="24" y="72"/>
                    <a:pt x="26" y="72"/>
                  </a:cubicBezTo>
                  <a:cubicBezTo>
                    <a:pt x="27" y="69"/>
                    <a:pt x="27" y="69"/>
                    <a:pt x="27" y="69"/>
                  </a:cubicBezTo>
                  <a:cubicBezTo>
                    <a:pt x="19" y="64"/>
                    <a:pt x="16" y="54"/>
                    <a:pt x="15" y="52"/>
                  </a:cubicBezTo>
                  <a:cubicBezTo>
                    <a:pt x="21" y="49"/>
                    <a:pt x="21" y="49"/>
                    <a:pt x="21" y="49"/>
                  </a:cubicBezTo>
                  <a:cubicBezTo>
                    <a:pt x="21" y="46"/>
                    <a:pt x="20" y="41"/>
                    <a:pt x="21" y="40"/>
                  </a:cubicBezTo>
                  <a:cubicBezTo>
                    <a:pt x="24" y="41"/>
                    <a:pt x="25" y="43"/>
                    <a:pt x="26" y="45"/>
                  </a:cubicBezTo>
                  <a:cubicBezTo>
                    <a:pt x="33" y="42"/>
                    <a:pt x="22" y="36"/>
                    <a:pt x="19" y="31"/>
                  </a:cubicBezTo>
                  <a:cubicBezTo>
                    <a:pt x="19" y="27"/>
                    <a:pt x="19" y="24"/>
                    <a:pt x="19" y="21"/>
                  </a:cubicBezTo>
                  <a:cubicBezTo>
                    <a:pt x="23" y="22"/>
                    <a:pt x="27" y="27"/>
                    <a:pt x="30" y="30"/>
                  </a:cubicBezTo>
                  <a:cubicBezTo>
                    <a:pt x="33" y="27"/>
                    <a:pt x="27" y="23"/>
                    <a:pt x="26" y="19"/>
                  </a:cubicBezTo>
                  <a:cubicBezTo>
                    <a:pt x="25" y="17"/>
                    <a:pt x="27" y="17"/>
                    <a:pt x="29" y="16"/>
                  </a:cubicBezTo>
                  <a:cubicBezTo>
                    <a:pt x="43" y="28"/>
                    <a:pt x="43" y="28"/>
                    <a:pt x="43" y="28"/>
                  </a:cubicBezTo>
                  <a:cubicBezTo>
                    <a:pt x="44" y="21"/>
                    <a:pt x="34" y="15"/>
                    <a:pt x="29" y="8"/>
                  </a:cubicBezTo>
                  <a:cubicBezTo>
                    <a:pt x="30" y="6"/>
                    <a:pt x="29" y="4"/>
                    <a:pt x="24" y="6"/>
                  </a:cubicBezTo>
                  <a:cubicBezTo>
                    <a:pt x="22" y="6"/>
                    <a:pt x="19" y="7"/>
                    <a:pt x="24" y="13"/>
                  </a:cubicBezTo>
                  <a:cubicBezTo>
                    <a:pt x="21" y="17"/>
                    <a:pt x="19" y="12"/>
                    <a:pt x="17" y="11"/>
                  </a:cubicBezTo>
                  <a:cubicBezTo>
                    <a:pt x="18" y="6"/>
                    <a:pt x="20" y="1"/>
                    <a:pt x="16" y="0"/>
                  </a:cubicBezTo>
                  <a:cubicBezTo>
                    <a:pt x="16" y="2"/>
                    <a:pt x="16" y="4"/>
                    <a:pt x="14" y="6"/>
                  </a:cubicBezTo>
                  <a:cubicBezTo>
                    <a:pt x="9" y="8"/>
                    <a:pt x="9" y="8"/>
                    <a:pt x="9" y="8"/>
                  </a:cubicBezTo>
                  <a:cubicBezTo>
                    <a:pt x="9" y="10"/>
                    <a:pt x="14" y="13"/>
                    <a:pt x="16" y="16"/>
                  </a:cubicBezTo>
                  <a:cubicBezTo>
                    <a:pt x="17" y="20"/>
                    <a:pt x="16" y="23"/>
                    <a:pt x="16" y="25"/>
                  </a:cubicBezTo>
                  <a:cubicBezTo>
                    <a:pt x="12" y="27"/>
                    <a:pt x="13" y="22"/>
                    <a:pt x="11" y="20"/>
                  </a:cubicBezTo>
                  <a:cubicBezTo>
                    <a:pt x="7" y="17"/>
                    <a:pt x="2" y="18"/>
                    <a:pt x="0" y="19"/>
                  </a:cubicBezTo>
                  <a:cubicBezTo>
                    <a:pt x="9" y="28"/>
                    <a:pt x="9" y="28"/>
                    <a:pt x="9" y="28"/>
                  </a:cubicBezTo>
                  <a:cubicBezTo>
                    <a:pt x="9" y="29"/>
                    <a:pt x="6" y="32"/>
                    <a:pt x="9"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2" name="íṡľiḑê"/>
            <p:cNvSpPr/>
            <p:nvPr/>
          </p:nvSpPr>
          <p:spPr bwMode="auto">
            <a:xfrm>
              <a:off x="3589455" y="1092381"/>
              <a:ext cx="30137" cy="30137"/>
            </a:xfrm>
            <a:custGeom>
              <a:avLst/>
              <a:gdLst>
                <a:gd name="T0" fmla="*/ 2 w 13"/>
                <a:gd name="T1" fmla="*/ 13 h 13"/>
                <a:gd name="T2" fmla="*/ 9 w 13"/>
                <a:gd name="T3" fmla="*/ 13 h 13"/>
                <a:gd name="T4" fmla="*/ 3 w 13"/>
                <a:gd name="T5" fmla="*/ 0 h 13"/>
                <a:gd name="T6" fmla="*/ 2 w 13"/>
                <a:gd name="T7" fmla="*/ 8 h 13"/>
                <a:gd name="T8" fmla="*/ 2 w 13"/>
                <a:gd name="T9" fmla="*/ 13 h 13"/>
              </a:gdLst>
              <a:ahLst/>
              <a:cxnLst>
                <a:cxn ang="0">
                  <a:pos x="T0" y="T1"/>
                </a:cxn>
                <a:cxn ang="0">
                  <a:pos x="T2" y="T3"/>
                </a:cxn>
                <a:cxn ang="0">
                  <a:pos x="T4" y="T5"/>
                </a:cxn>
                <a:cxn ang="0">
                  <a:pos x="T6" y="T7"/>
                </a:cxn>
                <a:cxn ang="0">
                  <a:pos x="T8" y="T9"/>
                </a:cxn>
              </a:cxnLst>
              <a:rect l="0" t="0" r="r" b="b"/>
              <a:pathLst>
                <a:path w="13" h="13">
                  <a:moveTo>
                    <a:pt x="2" y="13"/>
                  </a:moveTo>
                  <a:cubicBezTo>
                    <a:pt x="4" y="13"/>
                    <a:pt x="6" y="13"/>
                    <a:pt x="9" y="13"/>
                  </a:cubicBezTo>
                  <a:cubicBezTo>
                    <a:pt x="13" y="8"/>
                    <a:pt x="6" y="3"/>
                    <a:pt x="3" y="0"/>
                  </a:cubicBezTo>
                  <a:cubicBezTo>
                    <a:pt x="0" y="1"/>
                    <a:pt x="2" y="6"/>
                    <a:pt x="2" y="8"/>
                  </a:cubicBezTo>
                  <a:cubicBezTo>
                    <a:pt x="2" y="9"/>
                    <a:pt x="1" y="11"/>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3" name="iṥļiḓe"/>
            <p:cNvSpPr/>
            <p:nvPr/>
          </p:nvSpPr>
          <p:spPr bwMode="auto">
            <a:xfrm>
              <a:off x="3578241" y="1138637"/>
              <a:ext cx="18222" cy="25231"/>
            </a:xfrm>
            <a:custGeom>
              <a:avLst/>
              <a:gdLst>
                <a:gd name="T0" fmla="*/ 2 w 8"/>
                <a:gd name="T1" fmla="*/ 11 h 11"/>
                <a:gd name="T2" fmla="*/ 8 w 8"/>
                <a:gd name="T3" fmla="*/ 9 h 11"/>
                <a:gd name="T4" fmla="*/ 7 w 8"/>
                <a:gd name="T5" fmla="*/ 4 h 11"/>
                <a:gd name="T6" fmla="*/ 3 w 8"/>
                <a:gd name="T7" fmla="*/ 0 h 11"/>
                <a:gd name="T8" fmla="*/ 1 w 8"/>
                <a:gd name="T9" fmla="*/ 5 h 11"/>
                <a:gd name="T10" fmla="*/ 2 w 8"/>
                <a:gd name="T11" fmla="*/ 11 h 11"/>
              </a:gdLst>
              <a:ahLst/>
              <a:cxnLst>
                <a:cxn ang="0">
                  <a:pos x="T0" y="T1"/>
                </a:cxn>
                <a:cxn ang="0">
                  <a:pos x="T2" y="T3"/>
                </a:cxn>
                <a:cxn ang="0">
                  <a:pos x="T4" y="T5"/>
                </a:cxn>
                <a:cxn ang="0">
                  <a:pos x="T6" y="T7"/>
                </a:cxn>
                <a:cxn ang="0">
                  <a:pos x="T8" y="T9"/>
                </a:cxn>
                <a:cxn ang="0">
                  <a:pos x="T10" y="T11"/>
                </a:cxn>
              </a:cxnLst>
              <a:rect l="0" t="0" r="r" b="b"/>
              <a:pathLst>
                <a:path w="8" h="11">
                  <a:moveTo>
                    <a:pt x="2" y="11"/>
                  </a:moveTo>
                  <a:cubicBezTo>
                    <a:pt x="4" y="11"/>
                    <a:pt x="6" y="10"/>
                    <a:pt x="8" y="9"/>
                  </a:cubicBezTo>
                  <a:cubicBezTo>
                    <a:pt x="8" y="7"/>
                    <a:pt x="8" y="6"/>
                    <a:pt x="7" y="4"/>
                  </a:cubicBezTo>
                  <a:cubicBezTo>
                    <a:pt x="6" y="3"/>
                    <a:pt x="5" y="1"/>
                    <a:pt x="3" y="0"/>
                  </a:cubicBezTo>
                  <a:cubicBezTo>
                    <a:pt x="3" y="0"/>
                    <a:pt x="0" y="1"/>
                    <a:pt x="1" y="5"/>
                  </a:cubicBezTo>
                  <a:cubicBezTo>
                    <a:pt x="2" y="8"/>
                    <a:pt x="2" y="9"/>
                    <a:pt x="2"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4" name="iŝ1îḋé"/>
            <p:cNvSpPr/>
            <p:nvPr/>
          </p:nvSpPr>
          <p:spPr bwMode="auto">
            <a:xfrm>
              <a:off x="3628702" y="1117611"/>
              <a:ext cx="41350" cy="39248"/>
            </a:xfrm>
            <a:custGeom>
              <a:avLst/>
              <a:gdLst>
                <a:gd name="T0" fmla="*/ 5 w 18"/>
                <a:gd name="T1" fmla="*/ 11 h 17"/>
                <a:gd name="T2" fmla="*/ 7 w 18"/>
                <a:gd name="T3" fmla="*/ 11 h 17"/>
                <a:gd name="T4" fmla="*/ 7 w 18"/>
                <a:gd name="T5" fmla="*/ 17 h 17"/>
                <a:gd name="T6" fmla="*/ 8 w 18"/>
                <a:gd name="T7" fmla="*/ 17 h 17"/>
                <a:gd name="T8" fmla="*/ 12 w 18"/>
                <a:gd name="T9" fmla="*/ 14 h 17"/>
                <a:gd name="T10" fmla="*/ 13 w 18"/>
                <a:gd name="T11" fmla="*/ 12 h 17"/>
                <a:gd name="T12" fmla="*/ 17 w 18"/>
                <a:gd name="T13" fmla="*/ 7 h 17"/>
                <a:gd name="T14" fmla="*/ 13 w 18"/>
                <a:gd name="T15" fmla="*/ 0 h 17"/>
                <a:gd name="T16" fmla="*/ 2 w 18"/>
                <a:gd name="T17" fmla="*/ 3 h 17"/>
                <a:gd name="T18" fmla="*/ 5 w 18"/>
                <a:gd name="T19"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7">
                  <a:moveTo>
                    <a:pt x="5" y="11"/>
                  </a:moveTo>
                  <a:cubicBezTo>
                    <a:pt x="7" y="11"/>
                    <a:pt x="7" y="11"/>
                    <a:pt x="7" y="11"/>
                  </a:cubicBezTo>
                  <a:cubicBezTo>
                    <a:pt x="7" y="13"/>
                    <a:pt x="7" y="15"/>
                    <a:pt x="7" y="17"/>
                  </a:cubicBezTo>
                  <a:cubicBezTo>
                    <a:pt x="8" y="17"/>
                    <a:pt x="8" y="17"/>
                    <a:pt x="8" y="17"/>
                  </a:cubicBezTo>
                  <a:cubicBezTo>
                    <a:pt x="9" y="15"/>
                    <a:pt x="11" y="15"/>
                    <a:pt x="12" y="14"/>
                  </a:cubicBezTo>
                  <a:cubicBezTo>
                    <a:pt x="13" y="12"/>
                    <a:pt x="13" y="12"/>
                    <a:pt x="13" y="12"/>
                  </a:cubicBezTo>
                  <a:cubicBezTo>
                    <a:pt x="17" y="7"/>
                    <a:pt x="17" y="7"/>
                    <a:pt x="17" y="7"/>
                  </a:cubicBezTo>
                  <a:cubicBezTo>
                    <a:pt x="18" y="5"/>
                    <a:pt x="17" y="2"/>
                    <a:pt x="13" y="0"/>
                  </a:cubicBezTo>
                  <a:cubicBezTo>
                    <a:pt x="10" y="1"/>
                    <a:pt x="7" y="2"/>
                    <a:pt x="2" y="3"/>
                  </a:cubicBezTo>
                  <a:cubicBezTo>
                    <a:pt x="0" y="7"/>
                    <a:pt x="3" y="10"/>
                    <a:pt x="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5" name="iṩḷiḓè"/>
            <p:cNvSpPr/>
            <p:nvPr/>
          </p:nvSpPr>
          <p:spPr bwMode="auto">
            <a:xfrm>
              <a:off x="3628702" y="1154756"/>
              <a:ext cx="38547" cy="29436"/>
            </a:xfrm>
            <a:custGeom>
              <a:avLst/>
              <a:gdLst>
                <a:gd name="T0" fmla="*/ 6 w 17"/>
                <a:gd name="T1" fmla="*/ 13 h 13"/>
                <a:gd name="T2" fmla="*/ 15 w 17"/>
                <a:gd name="T3" fmla="*/ 4 h 13"/>
                <a:gd name="T4" fmla="*/ 16 w 17"/>
                <a:gd name="T5" fmla="*/ 0 h 13"/>
                <a:gd name="T6" fmla="*/ 1 w 17"/>
                <a:gd name="T7" fmla="*/ 5 h 13"/>
                <a:gd name="T8" fmla="*/ 6 w 17"/>
                <a:gd name="T9" fmla="*/ 13 h 13"/>
              </a:gdLst>
              <a:ahLst/>
              <a:cxnLst>
                <a:cxn ang="0">
                  <a:pos x="T0" y="T1"/>
                </a:cxn>
                <a:cxn ang="0">
                  <a:pos x="T2" y="T3"/>
                </a:cxn>
                <a:cxn ang="0">
                  <a:pos x="T4" y="T5"/>
                </a:cxn>
                <a:cxn ang="0">
                  <a:pos x="T6" y="T7"/>
                </a:cxn>
                <a:cxn ang="0">
                  <a:pos x="T8" y="T9"/>
                </a:cxn>
              </a:cxnLst>
              <a:rect l="0" t="0" r="r" b="b"/>
              <a:pathLst>
                <a:path w="17" h="13">
                  <a:moveTo>
                    <a:pt x="6" y="13"/>
                  </a:moveTo>
                  <a:cubicBezTo>
                    <a:pt x="9" y="10"/>
                    <a:pt x="13" y="8"/>
                    <a:pt x="15" y="4"/>
                  </a:cubicBezTo>
                  <a:cubicBezTo>
                    <a:pt x="16" y="3"/>
                    <a:pt x="17" y="2"/>
                    <a:pt x="16" y="0"/>
                  </a:cubicBezTo>
                  <a:cubicBezTo>
                    <a:pt x="11" y="0"/>
                    <a:pt x="6" y="5"/>
                    <a:pt x="1" y="5"/>
                  </a:cubicBezTo>
                  <a:cubicBezTo>
                    <a:pt x="0" y="10"/>
                    <a:pt x="4" y="11"/>
                    <a:pt x="6"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6" name="îṥ1ïďé"/>
            <p:cNvSpPr/>
            <p:nvPr/>
          </p:nvSpPr>
          <p:spPr bwMode="auto">
            <a:xfrm>
              <a:off x="3548104" y="1165970"/>
              <a:ext cx="53265" cy="73589"/>
            </a:xfrm>
            <a:custGeom>
              <a:avLst/>
              <a:gdLst>
                <a:gd name="T0" fmla="*/ 7 w 23"/>
                <a:gd name="T1" fmla="*/ 32 h 32"/>
                <a:gd name="T2" fmla="*/ 23 w 23"/>
                <a:gd name="T3" fmla="*/ 0 h 32"/>
                <a:gd name="T4" fmla="*/ 3 w 23"/>
                <a:gd name="T5" fmla="*/ 23 h 32"/>
                <a:gd name="T6" fmla="*/ 7 w 23"/>
                <a:gd name="T7" fmla="*/ 32 h 32"/>
              </a:gdLst>
              <a:ahLst/>
              <a:cxnLst>
                <a:cxn ang="0">
                  <a:pos x="T0" y="T1"/>
                </a:cxn>
                <a:cxn ang="0">
                  <a:pos x="T2" y="T3"/>
                </a:cxn>
                <a:cxn ang="0">
                  <a:pos x="T4" y="T5"/>
                </a:cxn>
                <a:cxn ang="0">
                  <a:pos x="T6" y="T7"/>
                </a:cxn>
              </a:cxnLst>
              <a:rect l="0" t="0" r="r" b="b"/>
              <a:pathLst>
                <a:path w="23" h="32">
                  <a:moveTo>
                    <a:pt x="7" y="32"/>
                  </a:moveTo>
                  <a:cubicBezTo>
                    <a:pt x="13" y="23"/>
                    <a:pt x="20" y="11"/>
                    <a:pt x="23" y="0"/>
                  </a:cubicBezTo>
                  <a:cubicBezTo>
                    <a:pt x="17" y="9"/>
                    <a:pt x="11" y="18"/>
                    <a:pt x="3" y="23"/>
                  </a:cubicBezTo>
                  <a:cubicBezTo>
                    <a:pt x="0" y="28"/>
                    <a:pt x="6" y="31"/>
                    <a:pt x="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7" name="iSḷiḍé"/>
            <p:cNvSpPr/>
            <p:nvPr/>
          </p:nvSpPr>
          <p:spPr bwMode="auto">
            <a:xfrm>
              <a:off x="3773077" y="1117611"/>
              <a:ext cx="93914" cy="101623"/>
            </a:xfrm>
            <a:custGeom>
              <a:avLst/>
              <a:gdLst>
                <a:gd name="T0" fmla="*/ 9 w 41"/>
                <a:gd name="T1" fmla="*/ 38 h 44"/>
                <a:gd name="T2" fmla="*/ 22 w 41"/>
                <a:gd name="T3" fmla="*/ 33 h 44"/>
                <a:gd name="T4" fmla="*/ 12 w 41"/>
                <a:gd name="T5" fmla="*/ 44 h 44"/>
                <a:gd name="T6" fmla="*/ 29 w 41"/>
                <a:gd name="T7" fmla="*/ 31 h 44"/>
                <a:gd name="T8" fmla="*/ 39 w 41"/>
                <a:gd name="T9" fmla="*/ 26 h 44"/>
                <a:gd name="T10" fmla="*/ 40 w 41"/>
                <a:gd name="T11" fmla="*/ 22 h 44"/>
                <a:gd name="T12" fmla="*/ 39 w 41"/>
                <a:gd name="T13" fmla="*/ 22 h 44"/>
                <a:gd name="T14" fmla="*/ 36 w 41"/>
                <a:gd name="T15" fmla="*/ 24 h 44"/>
                <a:gd name="T16" fmla="*/ 34 w 41"/>
                <a:gd name="T17" fmla="*/ 23 h 44"/>
                <a:gd name="T18" fmla="*/ 37 w 41"/>
                <a:gd name="T19" fmla="*/ 18 h 44"/>
                <a:gd name="T20" fmla="*/ 40 w 41"/>
                <a:gd name="T21" fmla="*/ 14 h 44"/>
                <a:gd name="T22" fmla="*/ 37 w 41"/>
                <a:gd name="T23" fmla="*/ 0 h 44"/>
                <a:gd name="T24" fmla="*/ 29 w 41"/>
                <a:gd name="T25" fmla="*/ 23 h 44"/>
                <a:gd name="T26" fmla="*/ 23 w 41"/>
                <a:gd name="T27" fmla="*/ 27 h 44"/>
                <a:gd name="T28" fmla="*/ 6 w 41"/>
                <a:gd name="T29" fmla="*/ 29 h 44"/>
                <a:gd name="T30" fmla="*/ 4 w 41"/>
                <a:gd name="T31" fmla="*/ 28 h 44"/>
                <a:gd name="T32" fmla="*/ 6 w 41"/>
                <a:gd name="T33" fmla="*/ 37 h 44"/>
                <a:gd name="T34" fmla="*/ 9 w 41"/>
                <a:gd name="T35"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44">
                  <a:moveTo>
                    <a:pt x="9" y="38"/>
                  </a:moveTo>
                  <a:cubicBezTo>
                    <a:pt x="14" y="36"/>
                    <a:pt x="18" y="33"/>
                    <a:pt x="22" y="33"/>
                  </a:cubicBezTo>
                  <a:cubicBezTo>
                    <a:pt x="22" y="37"/>
                    <a:pt x="15" y="41"/>
                    <a:pt x="12" y="44"/>
                  </a:cubicBezTo>
                  <a:cubicBezTo>
                    <a:pt x="22" y="43"/>
                    <a:pt x="26" y="37"/>
                    <a:pt x="29" y="31"/>
                  </a:cubicBezTo>
                  <a:cubicBezTo>
                    <a:pt x="32" y="28"/>
                    <a:pt x="36" y="27"/>
                    <a:pt x="39" y="26"/>
                  </a:cubicBezTo>
                  <a:cubicBezTo>
                    <a:pt x="40" y="25"/>
                    <a:pt x="41" y="25"/>
                    <a:pt x="40" y="22"/>
                  </a:cubicBezTo>
                  <a:cubicBezTo>
                    <a:pt x="40" y="22"/>
                    <a:pt x="39" y="22"/>
                    <a:pt x="39" y="22"/>
                  </a:cubicBezTo>
                  <a:cubicBezTo>
                    <a:pt x="38" y="23"/>
                    <a:pt x="37" y="24"/>
                    <a:pt x="36" y="24"/>
                  </a:cubicBezTo>
                  <a:cubicBezTo>
                    <a:pt x="35" y="25"/>
                    <a:pt x="33" y="25"/>
                    <a:pt x="34" y="23"/>
                  </a:cubicBezTo>
                  <a:cubicBezTo>
                    <a:pt x="35" y="21"/>
                    <a:pt x="36" y="19"/>
                    <a:pt x="37" y="18"/>
                  </a:cubicBezTo>
                  <a:cubicBezTo>
                    <a:pt x="40" y="14"/>
                    <a:pt x="40" y="14"/>
                    <a:pt x="40" y="14"/>
                  </a:cubicBezTo>
                  <a:cubicBezTo>
                    <a:pt x="40" y="11"/>
                    <a:pt x="40" y="3"/>
                    <a:pt x="37" y="0"/>
                  </a:cubicBezTo>
                  <a:cubicBezTo>
                    <a:pt x="33" y="3"/>
                    <a:pt x="31" y="15"/>
                    <a:pt x="29" y="23"/>
                  </a:cubicBezTo>
                  <a:cubicBezTo>
                    <a:pt x="27" y="27"/>
                    <a:pt x="25" y="27"/>
                    <a:pt x="23" y="27"/>
                  </a:cubicBezTo>
                  <a:cubicBezTo>
                    <a:pt x="18" y="28"/>
                    <a:pt x="10" y="30"/>
                    <a:pt x="6" y="29"/>
                  </a:cubicBezTo>
                  <a:cubicBezTo>
                    <a:pt x="4" y="28"/>
                    <a:pt x="4" y="28"/>
                    <a:pt x="4" y="28"/>
                  </a:cubicBezTo>
                  <a:cubicBezTo>
                    <a:pt x="0" y="32"/>
                    <a:pt x="5" y="35"/>
                    <a:pt x="6" y="37"/>
                  </a:cubicBezTo>
                  <a:lnTo>
                    <a:pt x="9"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8" name="îşļíďê"/>
            <p:cNvSpPr/>
            <p:nvPr/>
          </p:nvSpPr>
          <p:spPr bwMode="auto">
            <a:xfrm>
              <a:off x="3846666" y="1210123"/>
              <a:ext cx="22427" cy="32239"/>
            </a:xfrm>
            <a:custGeom>
              <a:avLst/>
              <a:gdLst>
                <a:gd name="T0" fmla="*/ 4 w 10"/>
                <a:gd name="T1" fmla="*/ 14 h 14"/>
                <a:gd name="T2" fmla="*/ 9 w 10"/>
                <a:gd name="T3" fmla="*/ 12 h 14"/>
                <a:gd name="T4" fmla="*/ 2 w 10"/>
                <a:gd name="T5" fmla="*/ 0 h 14"/>
                <a:gd name="T6" fmla="*/ 1 w 10"/>
                <a:gd name="T7" fmla="*/ 10 h 14"/>
                <a:gd name="T8" fmla="*/ 4 w 10"/>
                <a:gd name="T9" fmla="*/ 14 h 14"/>
              </a:gdLst>
              <a:ahLst/>
              <a:cxnLst>
                <a:cxn ang="0">
                  <a:pos x="T0" y="T1"/>
                </a:cxn>
                <a:cxn ang="0">
                  <a:pos x="T2" y="T3"/>
                </a:cxn>
                <a:cxn ang="0">
                  <a:pos x="T4" y="T5"/>
                </a:cxn>
                <a:cxn ang="0">
                  <a:pos x="T6" y="T7"/>
                </a:cxn>
                <a:cxn ang="0">
                  <a:pos x="T8" y="T9"/>
                </a:cxn>
              </a:cxnLst>
              <a:rect l="0" t="0" r="r" b="b"/>
              <a:pathLst>
                <a:path w="10" h="14">
                  <a:moveTo>
                    <a:pt x="4" y="14"/>
                  </a:moveTo>
                  <a:cubicBezTo>
                    <a:pt x="6" y="14"/>
                    <a:pt x="7" y="14"/>
                    <a:pt x="9" y="12"/>
                  </a:cubicBezTo>
                  <a:cubicBezTo>
                    <a:pt x="10" y="7"/>
                    <a:pt x="8" y="2"/>
                    <a:pt x="2" y="0"/>
                  </a:cubicBezTo>
                  <a:cubicBezTo>
                    <a:pt x="0" y="3"/>
                    <a:pt x="2" y="6"/>
                    <a:pt x="1" y="10"/>
                  </a:cubicBezTo>
                  <a:cubicBezTo>
                    <a:pt x="0" y="13"/>
                    <a:pt x="3" y="12"/>
                    <a:pt x="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9" name="îš1íḍê"/>
            <p:cNvSpPr/>
            <p:nvPr/>
          </p:nvSpPr>
          <p:spPr bwMode="auto">
            <a:xfrm>
              <a:off x="3944785" y="1278806"/>
              <a:ext cx="21025" cy="21025"/>
            </a:xfrm>
            <a:custGeom>
              <a:avLst/>
              <a:gdLst>
                <a:gd name="T0" fmla="*/ 7 w 9"/>
                <a:gd name="T1" fmla="*/ 6 h 9"/>
                <a:gd name="T2" fmla="*/ 8 w 9"/>
                <a:gd name="T3" fmla="*/ 1 h 9"/>
                <a:gd name="T4" fmla="*/ 2 w 9"/>
                <a:gd name="T5" fmla="*/ 2 h 9"/>
                <a:gd name="T6" fmla="*/ 0 w 9"/>
                <a:gd name="T7" fmla="*/ 6 h 9"/>
                <a:gd name="T8" fmla="*/ 7 w 9"/>
                <a:gd name="T9" fmla="*/ 6 h 9"/>
              </a:gdLst>
              <a:ahLst/>
              <a:cxnLst>
                <a:cxn ang="0">
                  <a:pos x="T0" y="T1"/>
                </a:cxn>
                <a:cxn ang="0">
                  <a:pos x="T2" y="T3"/>
                </a:cxn>
                <a:cxn ang="0">
                  <a:pos x="T4" y="T5"/>
                </a:cxn>
                <a:cxn ang="0">
                  <a:pos x="T6" y="T7"/>
                </a:cxn>
                <a:cxn ang="0">
                  <a:pos x="T8" y="T9"/>
                </a:cxn>
              </a:cxnLst>
              <a:rect l="0" t="0" r="r" b="b"/>
              <a:pathLst>
                <a:path w="9" h="9">
                  <a:moveTo>
                    <a:pt x="7" y="6"/>
                  </a:moveTo>
                  <a:cubicBezTo>
                    <a:pt x="8" y="4"/>
                    <a:pt x="9" y="2"/>
                    <a:pt x="8" y="1"/>
                  </a:cubicBezTo>
                  <a:cubicBezTo>
                    <a:pt x="6" y="0"/>
                    <a:pt x="4" y="2"/>
                    <a:pt x="2" y="2"/>
                  </a:cubicBezTo>
                  <a:cubicBezTo>
                    <a:pt x="0" y="3"/>
                    <a:pt x="0" y="5"/>
                    <a:pt x="0" y="6"/>
                  </a:cubicBezTo>
                  <a:cubicBezTo>
                    <a:pt x="1" y="9"/>
                    <a:pt x="4" y="8"/>
                    <a:pt x="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0" name="íŝliḓê"/>
            <p:cNvSpPr/>
            <p:nvPr/>
          </p:nvSpPr>
          <p:spPr bwMode="auto">
            <a:xfrm>
              <a:off x="3910443" y="1308943"/>
              <a:ext cx="61675" cy="62376"/>
            </a:xfrm>
            <a:custGeom>
              <a:avLst/>
              <a:gdLst>
                <a:gd name="T0" fmla="*/ 6 w 27"/>
                <a:gd name="T1" fmla="*/ 10 h 27"/>
                <a:gd name="T2" fmla="*/ 14 w 27"/>
                <a:gd name="T3" fmla="*/ 14 h 27"/>
                <a:gd name="T4" fmla="*/ 9 w 27"/>
                <a:gd name="T5" fmla="*/ 18 h 27"/>
                <a:gd name="T6" fmla="*/ 4 w 27"/>
                <a:gd name="T7" fmla="*/ 16 h 27"/>
                <a:gd name="T8" fmla="*/ 2 w 27"/>
                <a:gd name="T9" fmla="*/ 17 h 27"/>
                <a:gd name="T10" fmla="*/ 8 w 27"/>
                <a:gd name="T11" fmla="*/ 27 h 27"/>
                <a:gd name="T12" fmla="*/ 22 w 27"/>
                <a:gd name="T13" fmla="*/ 17 h 27"/>
                <a:gd name="T14" fmla="*/ 25 w 27"/>
                <a:gd name="T15" fmla="*/ 18 h 27"/>
                <a:gd name="T16" fmla="*/ 26 w 27"/>
                <a:gd name="T17" fmla="*/ 16 h 27"/>
                <a:gd name="T18" fmla="*/ 24 w 27"/>
                <a:gd name="T19" fmla="*/ 14 h 27"/>
                <a:gd name="T20" fmla="*/ 24 w 27"/>
                <a:gd name="T21" fmla="*/ 11 h 27"/>
                <a:gd name="T22" fmla="*/ 23 w 27"/>
                <a:gd name="T23" fmla="*/ 9 h 27"/>
                <a:gd name="T24" fmla="*/ 19 w 27"/>
                <a:gd name="T25" fmla="*/ 12 h 27"/>
                <a:gd name="T26" fmla="*/ 11 w 27"/>
                <a:gd name="T27" fmla="*/ 7 h 27"/>
                <a:gd name="T28" fmla="*/ 4 w 27"/>
                <a:gd name="T29" fmla="*/ 2 h 27"/>
                <a:gd name="T30" fmla="*/ 0 w 27"/>
                <a:gd name="T31" fmla="*/ 3 h 27"/>
                <a:gd name="T32" fmla="*/ 6 w 27"/>
                <a:gd name="T33"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6" y="10"/>
                  </a:moveTo>
                  <a:cubicBezTo>
                    <a:pt x="9" y="11"/>
                    <a:pt x="12" y="12"/>
                    <a:pt x="14" y="14"/>
                  </a:cubicBezTo>
                  <a:cubicBezTo>
                    <a:pt x="14" y="15"/>
                    <a:pt x="11" y="17"/>
                    <a:pt x="9" y="18"/>
                  </a:cubicBezTo>
                  <a:cubicBezTo>
                    <a:pt x="7" y="19"/>
                    <a:pt x="6" y="16"/>
                    <a:pt x="4" y="16"/>
                  </a:cubicBezTo>
                  <a:cubicBezTo>
                    <a:pt x="3" y="15"/>
                    <a:pt x="2" y="15"/>
                    <a:pt x="2" y="17"/>
                  </a:cubicBezTo>
                  <a:cubicBezTo>
                    <a:pt x="4" y="20"/>
                    <a:pt x="4" y="25"/>
                    <a:pt x="8" y="27"/>
                  </a:cubicBezTo>
                  <a:cubicBezTo>
                    <a:pt x="13" y="23"/>
                    <a:pt x="17" y="20"/>
                    <a:pt x="22" y="17"/>
                  </a:cubicBezTo>
                  <a:cubicBezTo>
                    <a:pt x="25" y="18"/>
                    <a:pt x="25" y="18"/>
                    <a:pt x="25" y="18"/>
                  </a:cubicBezTo>
                  <a:cubicBezTo>
                    <a:pt x="26" y="18"/>
                    <a:pt x="27" y="17"/>
                    <a:pt x="26" y="16"/>
                  </a:cubicBezTo>
                  <a:cubicBezTo>
                    <a:pt x="26" y="16"/>
                    <a:pt x="25" y="14"/>
                    <a:pt x="24" y="14"/>
                  </a:cubicBezTo>
                  <a:cubicBezTo>
                    <a:pt x="24" y="11"/>
                    <a:pt x="24" y="11"/>
                    <a:pt x="24" y="11"/>
                  </a:cubicBezTo>
                  <a:cubicBezTo>
                    <a:pt x="23" y="9"/>
                    <a:pt x="23" y="9"/>
                    <a:pt x="23" y="9"/>
                  </a:cubicBezTo>
                  <a:cubicBezTo>
                    <a:pt x="22" y="10"/>
                    <a:pt x="20" y="11"/>
                    <a:pt x="19" y="12"/>
                  </a:cubicBezTo>
                  <a:cubicBezTo>
                    <a:pt x="16" y="10"/>
                    <a:pt x="13" y="9"/>
                    <a:pt x="11" y="7"/>
                  </a:cubicBezTo>
                  <a:cubicBezTo>
                    <a:pt x="8" y="6"/>
                    <a:pt x="6" y="4"/>
                    <a:pt x="4" y="2"/>
                  </a:cubicBezTo>
                  <a:cubicBezTo>
                    <a:pt x="1" y="0"/>
                    <a:pt x="0" y="1"/>
                    <a:pt x="0" y="3"/>
                  </a:cubicBezTo>
                  <a:cubicBezTo>
                    <a:pt x="0" y="9"/>
                    <a:pt x="3" y="10"/>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1" name="iṡļiḍe"/>
            <p:cNvSpPr/>
            <p:nvPr/>
          </p:nvSpPr>
          <p:spPr bwMode="auto">
            <a:xfrm>
              <a:off x="3935674" y="1271798"/>
              <a:ext cx="124051" cy="76393"/>
            </a:xfrm>
            <a:custGeom>
              <a:avLst/>
              <a:gdLst>
                <a:gd name="T0" fmla="*/ 52 w 54"/>
                <a:gd name="T1" fmla="*/ 10 h 33"/>
                <a:gd name="T2" fmla="*/ 41 w 54"/>
                <a:gd name="T3" fmla="*/ 13 h 33"/>
                <a:gd name="T4" fmla="*/ 37 w 54"/>
                <a:gd name="T5" fmla="*/ 11 h 33"/>
                <a:gd name="T6" fmla="*/ 35 w 54"/>
                <a:gd name="T7" fmla="*/ 12 h 33"/>
                <a:gd name="T8" fmla="*/ 29 w 54"/>
                <a:gd name="T9" fmla="*/ 15 h 33"/>
                <a:gd name="T10" fmla="*/ 28 w 54"/>
                <a:gd name="T11" fmla="*/ 13 h 33"/>
                <a:gd name="T12" fmla="*/ 23 w 54"/>
                <a:gd name="T13" fmla="*/ 15 h 33"/>
                <a:gd name="T14" fmla="*/ 19 w 54"/>
                <a:gd name="T15" fmla="*/ 15 h 33"/>
                <a:gd name="T16" fmla="*/ 26 w 54"/>
                <a:gd name="T17" fmla="*/ 0 h 33"/>
                <a:gd name="T18" fmla="*/ 19 w 54"/>
                <a:gd name="T19" fmla="*/ 6 h 33"/>
                <a:gd name="T20" fmla="*/ 14 w 54"/>
                <a:gd name="T21" fmla="*/ 10 h 33"/>
                <a:gd name="T22" fmla="*/ 10 w 54"/>
                <a:gd name="T23" fmla="*/ 15 h 33"/>
                <a:gd name="T24" fmla="*/ 17 w 54"/>
                <a:gd name="T25" fmla="*/ 16 h 33"/>
                <a:gd name="T26" fmla="*/ 24 w 54"/>
                <a:gd name="T27" fmla="*/ 19 h 33"/>
                <a:gd name="T28" fmla="*/ 23 w 54"/>
                <a:gd name="T29" fmla="*/ 23 h 33"/>
                <a:gd name="T30" fmla="*/ 3 w 54"/>
                <a:gd name="T31" fmla="*/ 13 h 33"/>
                <a:gd name="T32" fmla="*/ 0 w 54"/>
                <a:gd name="T33" fmla="*/ 15 h 33"/>
                <a:gd name="T34" fmla="*/ 4 w 54"/>
                <a:gd name="T35" fmla="*/ 21 h 33"/>
                <a:gd name="T36" fmla="*/ 8 w 54"/>
                <a:gd name="T37" fmla="*/ 22 h 33"/>
                <a:gd name="T38" fmla="*/ 24 w 54"/>
                <a:gd name="T39" fmla="*/ 27 h 33"/>
                <a:gd name="T40" fmla="*/ 14 w 54"/>
                <a:gd name="T41" fmla="*/ 26 h 33"/>
                <a:gd name="T42" fmla="*/ 21 w 54"/>
                <a:gd name="T43" fmla="*/ 30 h 33"/>
                <a:gd name="T44" fmla="*/ 29 w 54"/>
                <a:gd name="T45" fmla="*/ 33 h 33"/>
                <a:gd name="T46" fmla="*/ 34 w 54"/>
                <a:gd name="T47" fmla="*/ 28 h 33"/>
                <a:gd name="T48" fmla="*/ 45 w 54"/>
                <a:gd name="T49" fmla="*/ 28 h 33"/>
                <a:gd name="T50" fmla="*/ 46 w 54"/>
                <a:gd name="T51" fmla="*/ 23 h 33"/>
                <a:gd name="T52" fmla="*/ 42 w 54"/>
                <a:gd name="T53" fmla="*/ 19 h 33"/>
                <a:gd name="T54" fmla="*/ 43 w 54"/>
                <a:gd name="T55" fmla="*/ 18 h 33"/>
                <a:gd name="T56" fmla="*/ 50 w 54"/>
                <a:gd name="T57" fmla="*/ 17 h 33"/>
                <a:gd name="T58" fmla="*/ 52 w 54"/>
                <a:gd name="T59" fmla="*/ 10 h 33"/>
                <a:gd name="T60" fmla="*/ 38 w 54"/>
                <a:gd name="T61" fmla="*/ 23 h 33"/>
                <a:gd name="T62" fmla="*/ 30 w 54"/>
                <a:gd name="T63" fmla="*/ 24 h 33"/>
                <a:gd name="T64" fmla="*/ 33 w 54"/>
                <a:gd name="T65" fmla="*/ 23 h 33"/>
                <a:gd name="T66" fmla="*/ 35 w 54"/>
                <a:gd name="T67" fmla="*/ 21 h 33"/>
                <a:gd name="T68" fmla="*/ 31 w 54"/>
                <a:gd name="T69" fmla="*/ 20 h 33"/>
                <a:gd name="T70" fmla="*/ 30 w 54"/>
                <a:gd name="T71" fmla="*/ 19 h 33"/>
                <a:gd name="T72" fmla="*/ 33 w 54"/>
                <a:gd name="T73" fmla="*/ 17 h 33"/>
                <a:gd name="T74" fmla="*/ 37 w 54"/>
                <a:gd name="T75" fmla="*/ 17 h 33"/>
                <a:gd name="T76" fmla="*/ 38 w 54"/>
                <a:gd name="T77"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4" h="33">
                  <a:moveTo>
                    <a:pt x="52" y="10"/>
                  </a:moveTo>
                  <a:cubicBezTo>
                    <a:pt x="49" y="11"/>
                    <a:pt x="45" y="11"/>
                    <a:pt x="41" y="13"/>
                  </a:cubicBezTo>
                  <a:cubicBezTo>
                    <a:pt x="39" y="13"/>
                    <a:pt x="38" y="12"/>
                    <a:pt x="37" y="11"/>
                  </a:cubicBezTo>
                  <a:cubicBezTo>
                    <a:pt x="35" y="11"/>
                    <a:pt x="34" y="11"/>
                    <a:pt x="35" y="12"/>
                  </a:cubicBezTo>
                  <a:cubicBezTo>
                    <a:pt x="33" y="14"/>
                    <a:pt x="31" y="15"/>
                    <a:pt x="29" y="15"/>
                  </a:cubicBezTo>
                  <a:cubicBezTo>
                    <a:pt x="28" y="13"/>
                    <a:pt x="28" y="13"/>
                    <a:pt x="28" y="13"/>
                  </a:cubicBezTo>
                  <a:cubicBezTo>
                    <a:pt x="25" y="12"/>
                    <a:pt x="25" y="14"/>
                    <a:pt x="23" y="15"/>
                  </a:cubicBezTo>
                  <a:cubicBezTo>
                    <a:pt x="23" y="14"/>
                    <a:pt x="19" y="16"/>
                    <a:pt x="19" y="15"/>
                  </a:cubicBezTo>
                  <a:cubicBezTo>
                    <a:pt x="21" y="11"/>
                    <a:pt x="26" y="5"/>
                    <a:pt x="26" y="0"/>
                  </a:cubicBezTo>
                  <a:cubicBezTo>
                    <a:pt x="23" y="0"/>
                    <a:pt x="22" y="3"/>
                    <a:pt x="19" y="6"/>
                  </a:cubicBezTo>
                  <a:cubicBezTo>
                    <a:pt x="14" y="10"/>
                    <a:pt x="14" y="10"/>
                    <a:pt x="14" y="10"/>
                  </a:cubicBezTo>
                  <a:cubicBezTo>
                    <a:pt x="12" y="12"/>
                    <a:pt x="10" y="13"/>
                    <a:pt x="10" y="15"/>
                  </a:cubicBezTo>
                  <a:cubicBezTo>
                    <a:pt x="12" y="15"/>
                    <a:pt x="14" y="16"/>
                    <a:pt x="17" y="16"/>
                  </a:cubicBezTo>
                  <a:cubicBezTo>
                    <a:pt x="20" y="18"/>
                    <a:pt x="21" y="19"/>
                    <a:pt x="24" y="19"/>
                  </a:cubicBezTo>
                  <a:cubicBezTo>
                    <a:pt x="25" y="21"/>
                    <a:pt x="24" y="22"/>
                    <a:pt x="23" y="23"/>
                  </a:cubicBezTo>
                  <a:cubicBezTo>
                    <a:pt x="16" y="20"/>
                    <a:pt x="9" y="16"/>
                    <a:pt x="3" y="13"/>
                  </a:cubicBezTo>
                  <a:cubicBezTo>
                    <a:pt x="1" y="13"/>
                    <a:pt x="1" y="14"/>
                    <a:pt x="0" y="15"/>
                  </a:cubicBezTo>
                  <a:cubicBezTo>
                    <a:pt x="2" y="17"/>
                    <a:pt x="3" y="20"/>
                    <a:pt x="4" y="21"/>
                  </a:cubicBezTo>
                  <a:cubicBezTo>
                    <a:pt x="8" y="22"/>
                    <a:pt x="8" y="22"/>
                    <a:pt x="8" y="22"/>
                  </a:cubicBezTo>
                  <a:cubicBezTo>
                    <a:pt x="9" y="22"/>
                    <a:pt x="20" y="25"/>
                    <a:pt x="24" y="27"/>
                  </a:cubicBezTo>
                  <a:cubicBezTo>
                    <a:pt x="23" y="29"/>
                    <a:pt x="15" y="25"/>
                    <a:pt x="14" y="26"/>
                  </a:cubicBezTo>
                  <a:cubicBezTo>
                    <a:pt x="16" y="29"/>
                    <a:pt x="19" y="28"/>
                    <a:pt x="21" y="30"/>
                  </a:cubicBezTo>
                  <a:cubicBezTo>
                    <a:pt x="24" y="31"/>
                    <a:pt x="27" y="32"/>
                    <a:pt x="29" y="33"/>
                  </a:cubicBezTo>
                  <a:cubicBezTo>
                    <a:pt x="31" y="31"/>
                    <a:pt x="32" y="28"/>
                    <a:pt x="34" y="28"/>
                  </a:cubicBezTo>
                  <a:cubicBezTo>
                    <a:pt x="37" y="28"/>
                    <a:pt x="42" y="30"/>
                    <a:pt x="45" y="28"/>
                  </a:cubicBezTo>
                  <a:cubicBezTo>
                    <a:pt x="45" y="26"/>
                    <a:pt x="46" y="24"/>
                    <a:pt x="46" y="23"/>
                  </a:cubicBezTo>
                  <a:cubicBezTo>
                    <a:pt x="45" y="21"/>
                    <a:pt x="42" y="20"/>
                    <a:pt x="42" y="19"/>
                  </a:cubicBezTo>
                  <a:cubicBezTo>
                    <a:pt x="42" y="19"/>
                    <a:pt x="42" y="18"/>
                    <a:pt x="43" y="18"/>
                  </a:cubicBezTo>
                  <a:cubicBezTo>
                    <a:pt x="46" y="18"/>
                    <a:pt x="48" y="18"/>
                    <a:pt x="50" y="17"/>
                  </a:cubicBezTo>
                  <a:cubicBezTo>
                    <a:pt x="51" y="18"/>
                    <a:pt x="54" y="12"/>
                    <a:pt x="52" y="10"/>
                  </a:cubicBezTo>
                  <a:close/>
                  <a:moveTo>
                    <a:pt x="38" y="23"/>
                  </a:moveTo>
                  <a:cubicBezTo>
                    <a:pt x="36" y="24"/>
                    <a:pt x="33" y="24"/>
                    <a:pt x="30" y="24"/>
                  </a:cubicBezTo>
                  <a:cubicBezTo>
                    <a:pt x="29" y="23"/>
                    <a:pt x="32" y="23"/>
                    <a:pt x="33" y="23"/>
                  </a:cubicBezTo>
                  <a:cubicBezTo>
                    <a:pt x="34" y="22"/>
                    <a:pt x="34" y="22"/>
                    <a:pt x="35" y="21"/>
                  </a:cubicBezTo>
                  <a:cubicBezTo>
                    <a:pt x="34" y="20"/>
                    <a:pt x="33" y="19"/>
                    <a:pt x="31" y="20"/>
                  </a:cubicBezTo>
                  <a:cubicBezTo>
                    <a:pt x="30" y="20"/>
                    <a:pt x="29" y="19"/>
                    <a:pt x="30" y="19"/>
                  </a:cubicBezTo>
                  <a:cubicBezTo>
                    <a:pt x="31" y="19"/>
                    <a:pt x="32" y="18"/>
                    <a:pt x="33" y="17"/>
                  </a:cubicBezTo>
                  <a:cubicBezTo>
                    <a:pt x="34" y="17"/>
                    <a:pt x="35" y="17"/>
                    <a:pt x="37" y="17"/>
                  </a:cubicBezTo>
                  <a:cubicBezTo>
                    <a:pt x="37" y="19"/>
                    <a:pt x="39" y="21"/>
                    <a:pt x="3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2" name="ï$ļïdé"/>
            <p:cNvSpPr/>
            <p:nvPr/>
          </p:nvSpPr>
          <p:spPr bwMode="auto">
            <a:xfrm>
              <a:off x="3302807" y="1034911"/>
              <a:ext cx="795464" cy="799669"/>
            </a:xfrm>
            <a:custGeom>
              <a:avLst/>
              <a:gdLst>
                <a:gd name="T0" fmla="*/ 174 w 347"/>
                <a:gd name="T1" fmla="*/ 0 h 347"/>
                <a:gd name="T2" fmla="*/ 0 w 347"/>
                <a:gd name="T3" fmla="*/ 173 h 347"/>
                <a:gd name="T4" fmla="*/ 174 w 347"/>
                <a:gd name="T5" fmla="*/ 347 h 347"/>
                <a:gd name="T6" fmla="*/ 347 w 347"/>
                <a:gd name="T7" fmla="*/ 173 h 347"/>
                <a:gd name="T8" fmla="*/ 174 w 347"/>
                <a:gd name="T9" fmla="*/ 0 h 347"/>
                <a:gd name="T10" fmla="*/ 174 w 347"/>
                <a:gd name="T11" fmla="*/ 343 h 347"/>
                <a:gd name="T12" fmla="*/ 4 w 347"/>
                <a:gd name="T13" fmla="*/ 173 h 347"/>
                <a:gd name="T14" fmla="*/ 174 w 347"/>
                <a:gd name="T15" fmla="*/ 4 h 347"/>
                <a:gd name="T16" fmla="*/ 343 w 347"/>
                <a:gd name="T17" fmla="*/ 173 h 347"/>
                <a:gd name="T18" fmla="*/ 174 w 347"/>
                <a:gd name="T19" fmla="*/ 34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7" h="347">
                  <a:moveTo>
                    <a:pt x="174" y="0"/>
                  </a:moveTo>
                  <a:cubicBezTo>
                    <a:pt x="78" y="0"/>
                    <a:pt x="0" y="78"/>
                    <a:pt x="0" y="173"/>
                  </a:cubicBezTo>
                  <a:cubicBezTo>
                    <a:pt x="0" y="269"/>
                    <a:pt x="78" y="347"/>
                    <a:pt x="174" y="347"/>
                  </a:cubicBezTo>
                  <a:cubicBezTo>
                    <a:pt x="269" y="347"/>
                    <a:pt x="347" y="269"/>
                    <a:pt x="347" y="173"/>
                  </a:cubicBezTo>
                  <a:cubicBezTo>
                    <a:pt x="347" y="78"/>
                    <a:pt x="269" y="0"/>
                    <a:pt x="174" y="0"/>
                  </a:cubicBezTo>
                  <a:close/>
                  <a:moveTo>
                    <a:pt x="174" y="343"/>
                  </a:moveTo>
                  <a:cubicBezTo>
                    <a:pt x="80" y="343"/>
                    <a:pt x="4" y="267"/>
                    <a:pt x="4" y="173"/>
                  </a:cubicBezTo>
                  <a:cubicBezTo>
                    <a:pt x="4" y="80"/>
                    <a:pt x="80" y="4"/>
                    <a:pt x="174" y="4"/>
                  </a:cubicBezTo>
                  <a:cubicBezTo>
                    <a:pt x="267" y="4"/>
                    <a:pt x="343" y="80"/>
                    <a:pt x="343" y="173"/>
                  </a:cubicBezTo>
                  <a:cubicBezTo>
                    <a:pt x="343" y="267"/>
                    <a:pt x="267" y="343"/>
                    <a:pt x="174"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3" name="íšlíḓe"/>
            <p:cNvSpPr/>
            <p:nvPr/>
          </p:nvSpPr>
          <p:spPr bwMode="auto">
            <a:xfrm>
              <a:off x="3481524" y="1212226"/>
              <a:ext cx="440834" cy="377758"/>
            </a:xfrm>
            <a:custGeom>
              <a:avLst/>
              <a:gdLst>
                <a:gd name="T0" fmla="*/ 28 w 192"/>
                <a:gd name="T1" fmla="*/ 164 h 164"/>
                <a:gd name="T2" fmla="*/ 31 w 192"/>
                <a:gd name="T3" fmla="*/ 164 h 164"/>
                <a:gd name="T4" fmla="*/ 2 w 192"/>
                <a:gd name="T5" fmla="*/ 96 h 164"/>
                <a:gd name="T6" fmla="*/ 96 w 192"/>
                <a:gd name="T7" fmla="*/ 2 h 164"/>
                <a:gd name="T8" fmla="*/ 190 w 192"/>
                <a:gd name="T9" fmla="*/ 96 h 164"/>
                <a:gd name="T10" fmla="*/ 160 w 192"/>
                <a:gd name="T11" fmla="*/ 164 h 164"/>
                <a:gd name="T12" fmla="*/ 163 w 192"/>
                <a:gd name="T13" fmla="*/ 164 h 164"/>
                <a:gd name="T14" fmla="*/ 192 w 192"/>
                <a:gd name="T15" fmla="*/ 96 h 164"/>
                <a:gd name="T16" fmla="*/ 96 w 192"/>
                <a:gd name="T17" fmla="*/ 0 h 164"/>
                <a:gd name="T18" fmla="*/ 0 w 192"/>
                <a:gd name="T19" fmla="*/ 96 h 164"/>
                <a:gd name="T20" fmla="*/ 28 w 192"/>
                <a:gd name="T21"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 h="164">
                  <a:moveTo>
                    <a:pt x="28" y="164"/>
                  </a:moveTo>
                  <a:cubicBezTo>
                    <a:pt x="31" y="164"/>
                    <a:pt x="31" y="164"/>
                    <a:pt x="31" y="164"/>
                  </a:cubicBezTo>
                  <a:cubicBezTo>
                    <a:pt x="13" y="147"/>
                    <a:pt x="2" y="123"/>
                    <a:pt x="2" y="96"/>
                  </a:cubicBezTo>
                  <a:cubicBezTo>
                    <a:pt x="2" y="45"/>
                    <a:pt x="44" y="2"/>
                    <a:pt x="96" y="2"/>
                  </a:cubicBezTo>
                  <a:cubicBezTo>
                    <a:pt x="147" y="2"/>
                    <a:pt x="190" y="45"/>
                    <a:pt x="190" y="96"/>
                  </a:cubicBezTo>
                  <a:cubicBezTo>
                    <a:pt x="190" y="123"/>
                    <a:pt x="178" y="147"/>
                    <a:pt x="160" y="164"/>
                  </a:cubicBezTo>
                  <a:cubicBezTo>
                    <a:pt x="163" y="164"/>
                    <a:pt x="163" y="164"/>
                    <a:pt x="163" y="164"/>
                  </a:cubicBezTo>
                  <a:cubicBezTo>
                    <a:pt x="181" y="147"/>
                    <a:pt x="192" y="123"/>
                    <a:pt x="192" y="96"/>
                  </a:cubicBezTo>
                  <a:cubicBezTo>
                    <a:pt x="192" y="43"/>
                    <a:pt x="148" y="0"/>
                    <a:pt x="96" y="0"/>
                  </a:cubicBezTo>
                  <a:cubicBezTo>
                    <a:pt x="43" y="0"/>
                    <a:pt x="0" y="43"/>
                    <a:pt x="0" y="96"/>
                  </a:cubicBezTo>
                  <a:cubicBezTo>
                    <a:pt x="0" y="123"/>
                    <a:pt x="11" y="147"/>
                    <a:pt x="28"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4" name="ïṣļïḍê"/>
            <p:cNvSpPr/>
            <p:nvPr/>
          </p:nvSpPr>
          <p:spPr bwMode="auto">
            <a:xfrm>
              <a:off x="3972118" y="1573864"/>
              <a:ext cx="85504" cy="46256"/>
            </a:xfrm>
            <a:custGeom>
              <a:avLst/>
              <a:gdLst>
                <a:gd name="T0" fmla="*/ 36 w 37"/>
                <a:gd name="T1" fmla="*/ 20 h 20"/>
                <a:gd name="T2" fmla="*/ 22 w 37"/>
                <a:gd name="T3" fmla="*/ 16 h 20"/>
                <a:gd name="T4" fmla="*/ 0 w 37"/>
                <a:gd name="T5" fmla="*/ 20 h 20"/>
                <a:gd name="T6" fmla="*/ 1 w 37"/>
                <a:gd name="T7" fmla="*/ 16 h 20"/>
                <a:gd name="T8" fmla="*/ 12 w 37"/>
                <a:gd name="T9" fmla="*/ 14 h 20"/>
                <a:gd name="T10" fmla="*/ 19 w 37"/>
                <a:gd name="T11" fmla="*/ 14 h 20"/>
                <a:gd name="T12" fmla="*/ 13 w 37"/>
                <a:gd name="T13" fmla="*/ 10 h 20"/>
                <a:gd name="T14" fmla="*/ 5 w 37"/>
                <a:gd name="T15" fmla="*/ 3 h 20"/>
                <a:gd name="T16" fmla="*/ 6 w 37"/>
                <a:gd name="T17" fmla="*/ 0 h 20"/>
                <a:gd name="T18" fmla="*/ 23 w 37"/>
                <a:gd name="T19" fmla="*/ 13 h 20"/>
                <a:gd name="T20" fmla="*/ 37 w 37"/>
                <a:gd name="T21" fmla="*/ 17 h 20"/>
                <a:gd name="T22" fmla="*/ 36 w 37"/>
                <a:gd name="T2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20">
                  <a:moveTo>
                    <a:pt x="36" y="20"/>
                  </a:moveTo>
                  <a:cubicBezTo>
                    <a:pt x="22" y="16"/>
                    <a:pt x="22" y="16"/>
                    <a:pt x="22" y="16"/>
                  </a:cubicBezTo>
                  <a:cubicBezTo>
                    <a:pt x="0" y="20"/>
                    <a:pt x="0" y="20"/>
                    <a:pt x="0" y="20"/>
                  </a:cubicBezTo>
                  <a:cubicBezTo>
                    <a:pt x="1" y="16"/>
                    <a:pt x="1" y="16"/>
                    <a:pt x="1" y="16"/>
                  </a:cubicBezTo>
                  <a:cubicBezTo>
                    <a:pt x="12" y="14"/>
                    <a:pt x="12" y="14"/>
                    <a:pt x="12" y="14"/>
                  </a:cubicBezTo>
                  <a:cubicBezTo>
                    <a:pt x="14" y="14"/>
                    <a:pt x="17" y="14"/>
                    <a:pt x="19" y="14"/>
                  </a:cubicBezTo>
                  <a:cubicBezTo>
                    <a:pt x="17" y="13"/>
                    <a:pt x="15" y="11"/>
                    <a:pt x="13" y="10"/>
                  </a:cubicBezTo>
                  <a:cubicBezTo>
                    <a:pt x="5" y="3"/>
                    <a:pt x="5" y="3"/>
                    <a:pt x="5" y="3"/>
                  </a:cubicBezTo>
                  <a:cubicBezTo>
                    <a:pt x="6" y="0"/>
                    <a:pt x="6" y="0"/>
                    <a:pt x="6" y="0"/>
                  </a:cubicBezTo>
                  <a:cubicBezTo>
                    <a:pt x="23" y="13"/>
                    <a:pt x="23" y="13"/>
                    <a:pt x="23" y="13"/>
                  </a:cubicBezTo>
                  <a:cubicBezTo>
                    <a:pt x="37" y="17"/>
                    <a:pt x="37" y="17"/>
                    <a:pt x="37" y="17"/>
                  </a:cubicBezTo>
                  <a:lnTo>
                    <a:pt x="36"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5" name="ís1íḍe"/>
            <p:cNvSpPr/>
            <p:nvPr/>
          </p:nvSpPr>
          <p:spPr bwMode="auto">
            <a:xfrm>
              <a:off x="4302919" y="1198209"/>
              <a:ext cx="54666" cy="94615"/>
            </a:xfrm>
            <a:custGeom>
              <a:avLst/>
              <a:gdLst>
                <a:gd name="T0" fmla="*/ 20 w 24"/>
                <a:gd name="T1" fmla="*/ 28 h 41"/>
                <a:gd name="T2" fmla="*/ 14 w 24"/>
                <a:gd name="T3" fmla="*/ 9 h 41"/>
                <a:gd name="T4" fmla="*/ 4 w 24"/>
                <a:gd name="T5" fmla="*/ 10 h 41"/>
                <a:gd name="T6" fmla="*/ 5 w 24"/>
                <a:gd name="T7" fmla="*/ 32 h 41"/>
                <a:gd name="T8" fmla="*/ 20 w 24"/>
                <a:gd name="T9" fmla="*/ 28 h 41"/>
              </a:gdLst>
              <a:ahLst/>
              <a:cxnLst>
                <a:cxn ang="0">
                  <a:pos x="T0" y="T1"/>
                </a:cxn>
                <a:cxn ang="0">
                  <a:pos x="T2" y="T3"/>
                </a:cxn>
                <a:cxn ang="0">
                  <a:pos x="T4" y="T5"/>
                </a:cxn>
                <a:cxn ang="0">
                  <a:pos x="T6" y="T7"/>
                </a:cxn>
                <a:cxn ang="0">
                  <a:pos x="T8" y="T9"/>
                </a:cxn>
              </a:cxnLst>
              <a:rect l="0" t="0" r="r" b="b"/>
              <a:pathLst>
                <a:path w="24" h="41">
                  <a:moveTo>
                    <a:pt x="20" y="28"/>
                  </a:moveTo>
                  <a:cubicBezTo>
                    <a:pt x="24" y="20"/>
                    <a:pt x="14" y="9"/>
                    <a:pt x="14" y="9"/>
                  </a:cubicBezTo>
                  <a:cubicBezTo>
                    <a:pt x="14" y="9"/>
                    <a:pt x="8" y="0"/>
                    <a:pt x="4" y="10"/>
                  </a:cubicBezTo>
                  <a:cubicBezTo>
                    <a:pt x="0" y="20"/>
                    <a:pt x="0" y="23"/>
                    <a:pt x="5" y="32"/>
                  </a:cubicBezTo>
                  <a:cubicBezTo>
                    <a:pt x="9" y="41"/>
                    <a:pt x="16" y="35"/>
                    <a:pt x="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6" name="íşlïḋe"/>
            <p:cNvSpPr/>
            <p:nvPr/>
          </p:nvSpPr>
          <p:spPr bwMode="auto">
            <a:xfrm>
              <a:off x="4279791" y="1281610"/>
              <a:ext cx="57470" cy="91811"/>
            </a:xfrm>
            <a:custGeom>
              <a:avLst/>
              <a:gdLst>
                <a:gd name="T0" fmla="*/ 4 w 25"/>
                <a:gd name="T1" fmla="*/ 34 h 40"/>
                <a:gd name="T2" fmla="*/ 13 w 25"/>
                <a:gd name="T3" fmla="*/ 36 h 40"/>
                <a:gd name="T4" fmla="*/ 21 w 25"/>
                <a:gd name="T5" fmla="*/ 17 h 40"/>
                <a:gd name="T6" fmla="*/ 14 w 25"/>
                <a:gd name="T7" fmla="*/ 10 h 40"/>
                <a:gd name="T8" fmla="*/ 10 w 25"/>
                <a:gd name="T9" fmla="*/ 4 h 40"/>
                <a:gd name="T10" fmla="*/ 0 w 25"/>
                <a:gd name="T11" fmla="*/ 13 h 40"/>
                <a:gd name="T12" fmla="*/ 5 w 25"/>
                <a:gd name="T13" fmla="*/ 25 h 40"/>
                <a:gd name="T14" fmla="*/ 4 w 25"/>
                <a:gd name="T15" fmla="*/ 34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40">
                  <a:moveTo>
                    <a:pt x="4" y="34"/>
                  </a:moveTo>
                  <a:cubicBezTo>
                    <a:pt x="4" y="34"/>
                    <a:pt x="2" y="40"/>
                    <a:pt x="13" y="36"/>
                  </a:cubicBezTo>
                  <a:cubicBezTo>
                    <a:pt x="23" y="31"/>
                    <a:pt x="25" y="21"/>
                    <a:pt x="21" y="17"/>
                  </a:cubicBezTo>
                  <a:cubicBezTo>
                    <a:pt x="18" y="12"/>
                    <a:pt x="14" y="10"/>
                    <a:pt x="14" y="10"/>
                  </a:cubicBezTo>
                  <a:cubicBezTo>
                    <a:pt x="14" y="10"/>
                    <a:pt x="11" y="8"/>
                    <a:pt x="10" y="4"/>
                  </a:cubicBezTo>
                  <a:cubicBezTo>
                    <a:pt x="9" y="0"/>
                    <a:pt x="1" y="9"/>
                    <a:pt x="0" y="13"/>
                  </a:cubicBezTo>
                  <a:cubicBezTo>
                    <a:pt x="0" y="18"/>
                    <a:pt x="1" y="20"/>
                    <a:pt x="5" y="25"/>
                  </a:cubicBezTo>
                  <a:cubicBezTo>
                    <a:pt x="8" y="30"/>
                    <a:pt x="4" y="34"/>
                    <a:pt x="4"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7" name="iŝļîḍé"/>
            <p:cNvSpPr/>
            <p:nvPr/>
          </p:nvSpPr>
          <p:spPr bwMode="auto">
            <a:xfrm>
              <a:off x="4231432" y="1248670"/>
              <a:ext cx="330100" cy="295058"/>
            </a:xfrm>
            <a:custGeom>
              <a:avLst/>
              <a:gdLst>
                <a:gd name="T0" fmla="*/ 138 w 144"/>
                <a:gd name="T1" fmla="*/ 24 h 128"/>
                <a:gd name="T2" fmla="*/ 135 w 144"/>
                <a:gd name="T3" fmla="*/ 20 h 128"/>
                <a:gd name="T4" fmla="*/ 126 w 144"/>
                <a:gd name="T5" fmla="*/ 23 h 128"/>
                <a:gd name="T6" fmla="*/ 117 w 144"/>
                <a:gd name="T7" fmla="*/ 29 h 128"/>
                <a:gd name="T8" fmla="*/ 120 w 144"/>
                <a:gd name="T9" fmla="*/ 23 h 128"/>
                <a:gd name="T10" fmla="*/ 131 w 144"/>
                <a:gd name="T11" fmla="*/ 15 h 128"/>
                <a:gd name="T12" fmla="*/ 138 w 144"/>
                <a:gd name="T13" fmla="*/ 9 h 128"/>
                <a:gd name="T14" fmla="*/ 127 w 144"/>
                <a:gd name="T15" fmla="*/ 5 h 128"/>
                <a:gd name="T16" fmla="*/ 112 w 144"/>
                <a:gd name="T17" fmla="*/ 5 h 128"/>
                <a:gd name="T18" fmla="*/ 102 w 144"/>
                <a:gd name="T19" fmla="*/ 8 h 128"/>
                <a:gd name="T20" fmla="*/ 100 w 144"/>
                <a:gd name="T21" fmla="*/ 24 h 128"/>
                <a:gd name="T22" fmla="*/ 88 w 144"/>
                <a:gd name="T23" fmla="*/ 33 h 128"/>
                <a:gd name="T24" fmla="*/ 83 w 144"/>
                <a:gd name="T25" fmla="*/ 31 h 128"/>
                <a:gd name="T26" fmla="*/ 91 w 144"/>
                <a:gd name="T27" fmla="*/ 26 h 128"/>
                <a:gd name="T28" fmla="*/ 91 w 144"/>
                <a:gd name="T29" fmla="*/ 21 h 128"/>
                <a:gd name="T30" fmla="*/ 82 w 144"/>
                <a:gd name="T31" fmla="*/ 10 h 128"/>
                <a:gd name="T32" fmla="*/ 70 w 144"/>
                <a:gd name="T33" fmla="*/ 12 h 128"/>
                <a:gd name="T34" fmla="*/ 63 w 144"/>
                <a:gd name="T35" fmla="*/ 30 h 128"/>
                <a:gd name="T36" fmla="*/ 58 w 144"/>
                <a:gd name="T37" fmla="*/ 42 h 128"/>
                <a:gd name="T38" fmla="*/ 58 w 144"/>
                <a:gd name="T39" fmla="*/ 52 h 128"/>
                <a:gd name="T40" fmla="*/ 39 w 144"/>
                <a:gd name="T41" fmla="*/ 61 h 128"/>
                <a:gd name="T42" fmla="*/ 35 w 144"/>
                <a:gd name="T43" fmla="*/ 58 h 128"/>
                <a:gd name="T44" fmla="*/ 9 w 144"/>
                <a:gd name="T45" fmla="*/ 90 h 128"/>
                <a:gd name="T46" fmla="*/ 3 w 144"/>
                <a:gd name="T47" fmla="*/ 115 h 128"/>
                <a:gd name="T48" fmla="*/ 20 w 144"/>
                <a:gd name="T49" fmla="*/ 114 h 128"/>
                <a:gd name="T50" fmla="*/ 33 w 144"/>
                <a:gd name="T51" fmla="*/ 82 h 128"/>
                <a:gd name="T52" fmla="*/ 42 w 144"/>
                <a:gd name="T53" fmla="*/ 80 h 128"/>
                <a:gd name="T54" fmla="*/ 56 w 144"/>
                <a:gd name="T55" fmla="*/ 73 h 128"/>
                <a:gd name="T56" fmla="*/ 58 w 144"/>
                <a:gd name="T57" fmla="*/ 79 h 128"/>
                <a:gd name="T58" fmla="*/ 58 w 144"/>
                <a:gd name="T59" fmla="*/ 89 h 128"/>
                <a:gd name="T60" fmla="*/ 76 w 144"/>
                <a:gd name="T61" fmla="*/ 70 h 128"/>
                <a:gd name="T62" fmla="*/ 77 w 144"/>
                <a:gd name="T63" fmla="*/ 60 h 128"/>
                <a:gd name="T64" fmla="*/ 95 w 144"/>
                <a:gd name="T65" fmla="*/ 42 h 128"/>
                <a:gd name="T66" fmla="*/ 95 w 144"/>
                <a:gd name="T67" fmla="*/ 53 h 128"/>
                <a:gd name="T68" fmla="*/ 96 w 144"/>
                <a:gd name="T69" fmla="*/ 67 h 128"/>
                <a:gd name="T70" fmla="*/ 113 w 144"/>
                <a:gd name="T71" fmla="*/ 50 h 128"/>
                <a:gd name="T72" fmla="*/ 116 w 144"/>
                <a:gd name="T73" fmla="*/ 50 h 128"/>
                <a:gd name="T74" fmla="*/ 117 w 144"/>
                <a:gd name="T75" fmla="*/ 87 h 128"/>
                <a:gd name="T76" fmla="*/ 135 w 144"/>
                <a:gd name="T77" fmla="*/ 66 h 128"/>
                <a:gd name="T78" fmla="*/ 134 w 144"/>
                <a:gd name="T79" fmla="*/ 40 h 128"/>
                <a:gd name="T80" fmla="*/ 144 w 144"/>
                <a:gd name="T81" fmla="*/ 28 h 128"/>
                <a:gd name="T82" fmla="*/ 138 w 144"/>
                <a:gd name="T83"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28">
                  <a:moveTo>
                    <a:pt x="138" y="24"/>
                  </a:moveTo>
                  <a:cubicBezTo>
                    <a:pt x="138" y="24"/>
                    <a:pt x="135" y="23"/>
                    <a:pt x="135" y="20"/>
                  </a:cubicBezTo>
                  <a:cubicBezTo>
                    <a:pt x="135" y="20"/>
                    <a:pt x="130" y="17"/>
                    <a:pt x="126" y="23"/>
                  </a:cubicBezTo>
                  <a:cubicBezTo>
                    <a:pt x="122" y="28"/>
                    <a:pt x="120" y="30"/>
                    <a:pt x="117" y="29"/>
                  </a:cubicBezTo>
                  <a:cubicBezTo>
                    <a:pt x="114" y="28"/>
                    <a:pt x="118" y="25"/>
                    <a:pt x="120" y="23"/>
                  </a:cubicBezTo>
                  <a:cubicBezTo>
                    <a:pt x="123" y="22"/>
                    <a:pt x="127" y="16"/>
                    <a:pt x="131" y="15"/>
                  </a:cubicBezTo>
                  <a:cubicBezTo>
                    <a:pt x="136" y="14"/>
                    <a:pt x="138" y="14"/>
                    <a:pt x="138" y="9"/>
                  </a:cubicBezTo>
                  <a:cubicBezTo>
                    <a:pt x="138" y="5"/>
                    <a:pt x="137" y="0"/>
                    <a:pt x="127" y="5"/>
                  </a:cubicBezTo>
                  <a:cubicBezTo>
                    <a:pt x="117" y="10"/>
                    <a:pt x="114" y="9"/>
                    <a:pt x="112" y="5"/>
                  </a:cubicBezTo>
                  <a:cubicBezTo>
                    <a:pt x="109" y="0"/>
                    <a:pt x="103" y="1"/>
                    <a:pt x="102" y="8"/>
                  </a:cubicBezTo>
                  <a:cubicBezTo>
                    <a:pt x="102" y="16"/>
                    <a:pt x="100" y="24"/>
                    <a:pt x="100" y="24"/>
                  </a:cubicBezTo>
                  <a:cubicBezTo>
                    <a:pt x="88" y="33"/>
                    <a:pt x="88" y="33"/>
                    <a:pt x="88" y="33"/>
                  </a:cubicBezTo>
                  <a:cubicBezTo>
                    <a:pt x="88" y="33"/>
                    <a:pt x="79" y="34"/>
                    <a:pt x="83" y="31"/>
                  </a:cubicBezTo>
                  <a:cubicBezTo>
                    <a:pt x="87" y="27"/>
                    <a:pt x="91" y="26"/>
                    <a:pt x="91" y="26"/>
                  </a:cubicBezTo>
                  <a:cubicBezTo>
                    <a:pt x="91" y="21"/>
                    <a:pt x="91" y="21"/>
                    <a:pt x="91" y="21"/>
                  </a:cubicBezTo>
                  <a:cubicBezTo>
                    <a:pt x="91" y="21"/>
                    <a:pt x="84" y="15"/>
                    <a:pt x="82" y="10"/>
                  </a:cubicBezTo>
                  <a:cubicBezTo>
                    <a:pt x="80" y="4"/>
                    <a:pt x="71" y="2"/>
                    <a:pt x="70" y="12"/>
                  </a:cubicBezTo>
                  <a:cubicBezTo>
                    <a:pt x="69" y="22"/>
                    <a:pt x="68" y="27"/>
                    <a:pt x="63" y="30"/>
                  </a:cubicBezTo>
                  <a:cubicBezTo>
                    <a:pt x="58" y="34"/>
                    <a:pt x="48" y="39"/>
                    <a:pt x="58" y="42"/>
                  </a:cubicBezTo>
                  <a:cubicBezTo>
                    <a:pt x="67" y="45"/>
                    <a:pt x="61" y="48"/>
                    <a:pt x="58" y="52"/>
                  </a:cubicBezTo>
                  <a:cubicBezTo>
                    <a:pt x="54" y="56"/>
                    <a:pt x="42" y="65"/>
                    <a:pt x="39" y="61"/>
                  </a:cubicBezTo>
                  <a:cubicBezTo>
                    <a:pt x="35" y="58"/>
                    <a:pt x="35" y="58"/>
                    <a:pt x="35" y="58"/>
                  </a:cubicBezTo>
                  <a:cubicBezTo>
                    <a:pt x="35" y="58"/>
                    <a:pt x="18" y="82"/>
                    <a:pt x="9" y="90"/>
                  </a:cubicBezTo>
                  <a:cubicBezTo>
                    <a:pt x="1" y="97"/>
                    <a:pt x="0" y="105"/>
                    <a:pt x="3" y="115"/>
                  </a:cubicBezTo>
                  <a:cubicBezTo>
                    <a:pt x="5" y="126"/>
                    <a:pt x="17" y="128"/>
                    <a:pt x="20" y="114"/>
                  </a:cubicBezTo>
                  <a:cubicBezTo>
                    <a:pt x="22" y="100"/>
                    <a:pt x="29" y="88"/>
                    <a:pt x="33" y="82"/>
                  </a:cubicBezTo>
                  <a:cubicBezTo>
                    <a:pt x="37" y="75"/>
                    <a:pt x="42" y="80"/>
                    <a:pt x="42" y="80"/>
                  </a:cubicBezTo>
                  <a:cubicBezTo>
                    <a:pt x="42" y="80"/>
                    <a:pt x="51" y="80"/>
                    <a:pt x="56" y="73"/>
                  </a:cubicBezTo>
                  <a:cubicBezTo>
                    <a:pt x="60" y="66"/>
                    <a:pt x="60" y="76"/>
                    <a:pt x="58" y="79"/>
                  </a:cubicBezTo>
                  <a:cubicBezTo>
                    <a:pt x="56" y="82"/>
                    <a:pt x="49" y="89"/>
                    <a:pt x="58" y="89"/>
                  </a:cubicBezTo>
                  <a:cubicBezTo>
                    <a:pt x="66" y="89"/>
                    <a:pt x="73" y="80"/>
                    <a:pt x="76" y="70"/>
                  </a:cubicBezTo>
                  <a:cubicBezTo>
                    <a:pt x="77" y="60"/>
                    <a:pt x="77" y="60"/>
                    <a:pt x="77" y="60"/>
                  </a:cubicBezTo>
                  <a:cubicBezTo>
                    <a:pt x="77" y="60"/>
                    <a:pt x="88" y="47"/>
                    <a:pt x="95" y="42"/>
                  </a:cubicBezTo>
                  <a:cubicBezTo>
                    <a:pt x="95" y="53"/>
                    <a:pt x="95" y="53"/>
                    <a:pt x="95" y="53"/>
                  </a:cubicBezTo>
                  <a:cubicBezTo>
                    <a:pt x="95" y="53"/>
                    <a:pt x="86" y="65"/>
                    <a:pt x="96" y="67"/>
                  </a:cubicBezTo>
                  <a:cubicBezTo>
                    <a:pt x="106" y="69"/>
                    <a:pt x="110" y="61"/>
                    <a:pt x="113" y="50"/>
                  </a:cubicBezTo>
                  <a:cubicBezTo>
                    <a:pt x="116" y="50"/>
                    <a:pt x="116" y="50"/>
                    <a:pt x="116" y="50"/>
                  </a:cubicBezTo>
                  <a:cubicBezTo>
                    <a:pt x="117" y="87"/>
                    <a:pt x="117" y="87"/>
                    <a:pt x="117" y="87"/>
                  </a:cubicBezTo>
                  <a:cubicBezTo>
                    <a:pt x="117" y="87"/>
                    <a:pt x="132" y="87"/>
                    <a:pt x="135" y="66"/>
                  </a:cubicBezTo>
                  <a:cubicBezTo>
                    <a:pt x="134" y="40"/>
                    <a:pt x="134" y="40"/>
                    <a:pt x="134" y="40"/>
                  </a:cubicBezTo>
                  <a:cubicBezTo>
                    <a:pt x="134" y="40"/>
                    <a:pt x="143" y="34"/>
                    <a:pt x="144" y="28"/>
                  </a:cubicBezTo>
                  <a:cubicBezTo>
                    <a:pt x="144" y="23"/>
                    <a:pt x="138" y="24"/>
                    <a:pt x="138"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8" name="íṧḷídé"/>
            <p:cNvSpPr/>
            <p:nvPr/>
          </p:nvSpPr>
          <p:spPr bwMode="auto">
            <a:xfrm>
              <a:off x="4768283" y="1194004"/>
              <a:ext cx="52564" cy="82700"/>
            </a:xfrm>
            <a:custGeom>
              <a:avLst/>
              <a:gdLst>
                <a:gd name="T0" fmla="*/ 10 w 23"/>
                <a:gd name="T1" fmla="*/ 6 h 36"/>
                <a:gd name="T2" fmla="*/ 3 w 23"/>
                <a:gd name="T3" fmla="*/ 10 h 36"/>
                <a:gd name="T4" fmla="*/ 3 w 23"/>
                <a:gd name="T5" fmla="*/ 30 h 36"/>
                <a:gd name="T6" fmla="*/ 19 w 23"/>
                <a:gd name="T7" fmla="*/ 30 h 36"/>
                <a:gd name="T8" fmla="*/ 18 w 23"/>
                <a:gd name="T9" fmla="*/ 14 h 36"/>
                <a:gd name="T10" fmla="*/ 10 w 23"/>
                <a:gd name="T11" fmla="*/ 6 h 36"/>
              </a:gdLst>
              <a:ahLst/>
              <a:cxnLst>
                <a:cxn ang="0">
                  <a:pos x="T0" y="T1"/>
                </a:cxn>
                <a:cxn ang="0">
                  <a:pos x="T2" y="T3"/>
                </a:cxn>
                <a:cxn ang="0">
                  <a:pos x="T4" y="T5"/>
                </a:cxn>
                <a:cxn ang="0">
                  <a:pos x="T6" y="T7"/>
                </a:cxn>
                <a:cxn ang="0">
                  <a:pos x="T8" y="T9"/>
                </a:cxn>
                <a:cxn ang="0">
                  <a:pos x="T10" y="T11"/>
                </a:cxn>
              </a:cxnLst>
              <a:rect l="0" t="0" r="r" b="b"/>
              <a:pathLst>
                <a:path w="23" h="36">
                  <a:moveTo>
                    <a:pt x="10" y="6"/>
                  </a:moveTo>
                  <a:cubicBezTo>
                    <a:pt x="10" y="6"/>
                    <a:pt x="6" y="0"/>
                    <a:pt x="3" y="10"/>
                  </a:cubicBezTo>
                  <a:cubicBezTo>
                    <a:pt x="0" y="19"/>
                    <a:pt x="4" y="24"/>
                    <a:pt x="3" y="30"/>
                  </a:cubicBezTo>
                  <a:cubicBezTo>
                    <a:pt x="2" y="36"/>
                    <a:pt x="15" y="34"/>
                    <a:pt x="19" y="30"/>
                  </a:cubicBezTo>
                  <a:cubicBezTo>
                    <a:pt x="23" y="27"/>
                    <a:pt x="23" y="18"/>
                    <a:pt x="18" y="14"/>
                  </a:cubicBezTo>
                  <a:cubicBezTo>
                    <a:pt x="12" y="9"/>
                    <a:pt x="10" y="6"/>
                    <a:pt x="1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9" name="îSḻiḋe"/>
            <p:cNvSpPr/>
            <p:nvPr/>
          </p:nvSpPr>
          <p:spPr bwMode="auto">
            <a:xfrm>
              <a:off x="4726932" y="1285815"/>
              <a:ext cx="61675" cy="80598"/>
            </a:xfrm>
            <a:custGeom>
              <a:avLst/>
              <a:gdLst>
                <a:gd name="T0" fmla="*/ 8 w 27"/>
                <a:gd name="T1" fmla="*/ 31 h 35"/>
                <a:gd name="T2" fmla="*/ 21 w 27"/>
                <a:gd name="T3" fmla="*/ 25 h 35"/>
                <a:gd name="T4" fmla="*/ 16 w 27"/>
                <a:gd name="T5" fmla="*/ 8 h 35"/>
                <a:gd name="T6" fmla="*/ 8 w 27"/>
                <a:gd name="T7" fmla="*/ 4 h 35"/>
                <a:gd name="T8" fmla="*/ 2 w 27"/>
                <a:gd name="T9" fmla="*/ 19 h 35"/>
                <a:gd name="T10" fmla="*/ 8 w 27"/>
                <a:gd name="T11" fmla="*/ 31 h 35"/>
              </a:gdLst>
              <a:ahLst/>
              <a:cxnLst>
                <a:cxn ang="0">
                  <a:pos x="T0" y="T1"/>
                </a:cxn>
                <a:cxn ang="0">
                  <a:pos x="T2" y="T3"/>
                </a:cxn>
                <a:cxn ang="0">
                  <a:pos x="T4" y="T5"/>
                </a:cxn>
                <a:cxn ang="0">
                  <a:pos x="T6" y="T7"/>
                </a:cxn>
                <a:cxn ang="0">
                  <a:pos x="T8" y="T9"/>
                </a:cxn>
                <a:cxn ang="0">
                  <a:pos x="T10" y="T11"/>
                </a:cxn>
              </a:cxnLst>
              <a:rect l="0" t="0" r="r" b="b"/>
              <a:pathLst>
                <a:path w="27" h="35">
                  <a:moveTo>
                    <a:pt x="8" y="31"/>
                  </a:moveTo>
                  <a:cubicBezTo>
                    <a:pt x="8" y="31"/>
                    <a:pt x="15" y="35"/>
                    <a:pt x="21" y="25"/>
                  </a:cubicBezTo>
                  <a:cubicBezTo>
                    <a:pt x="27" y="14"/>
                    <a:pt x="16" y="8"/>
                    <a:pt x="16" y="8"/>
                  </a:cubicBezTo>
                  <a:cubicBezTo>
                    <a:pt x="16" y="8"/>
                    <a:pt x="13" y="0"/>
                    <a:pt x="8" y="4"/>
                  </a:cubicBezTo>
                  <a:cubicBezTo>
                    <a:pt x="3" y="7"/>
                    <a:pt x="0" y="13"/>
                    <a:pt x="2" y="19"/>
                  </a:cubicBezTo>
                  <a:cubicBezTo>
                    <a:pt x="5" y="25"/>
                    <a:pt x="7" y="23"/>
                    <a:pt x="8"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0" name="í$ḻîḓè"/>
            <p:cNvSpPr/>
            <p:nvPr/>
          </p:nvSpPr>
          <p:spPr bwMode="auto">
            <a:xfrm>
              <a:off x="4635121" y="1341182"/>
              <a:ext cx="160495" cy="198341"/>
            </a:xfrm>
            <a:custGeom>
              <a:avLst/>
              <a:gdLst>
                <a:gd name="T0" fmla="*/ 63 w 70"/>
                <a:gd name="T1" fmla="*/ 12 h 86"/>
                <a:gd name="T2" fmla="*/ 15 w 70"/>
                <a:gd name="T3" fmla="*/ 58 h 86"/>
                <a:gd name="T4" fmla="*/ 17 w 70"/>
                <a:gd name="T5" fmla="*/ 76 h 86"/>
                <a:gd name="T6" fmla="*/ 33 w 70"/>
                <a:gd name="T7" fmla="*/ 73 h 86"/>
                <a:gd name="T8" fmla="*/ 70 w 70"/>
                <a:gd name="T9" fmla="*/ 14 h 86"/>
                <a:gd name="T10" fmla="*/ 70 w 70"/>
                <a:gd name="T11" fmla="*/ 10 h 86"/>
                <a:gd name="T12" fmla="*/ 63 w 70"/>
                <a:gd name="T13" fmla="*/ 12 h 86"/>
              </a:gdLst>
              <a:ahLst/>
              <a:cxnLst>
                <a:cxn ang="0">
                  <a:pos x="T0" y="T1"/>
                </a:cxn>
                <a:cxn ang="0">
                  <a:pos x="T2" y="T3"/>
                </a:cxn>
                <a:cxn ang="0">
                  <a:pos x="T4" y="T5"/>
                </a:cxn>
                <a:cxn ang="0">
                  <a:pos x="T6" y="T7"/>
                </a:cxn>
                <a:cxn ang="0">
                  <a:pos x="T8" y="T9"/>
                </a:cxn>
                <a:cxn ang="0">
                  <a:pos x="T10" y="T11"/>
                </a:cxn>
                <a:cxn ang="0">
                  <a:pos x="T12" y="T13"/>
                </a:cxn>
              </a:cxnLst>
              <a:rect l="0" t="0" r="r" b="b"/>
              <a:pathLst>
                <a:path w="70" h="86">
                  <a:moveTo>
                    <a:pt x="63" y="12"/>
                  </a:moveTo>
                  <a:cubicBezTo>
                    <a:pt x="56" y="25"/>
                    <a:pt x="29" y="52"/>
                    <a:pt x="15" y="58"/>
                  </a:cubicBezTo>
                  <a:cubicBezTo>
                    <a:pt x="0" y="64"/>
                    <a:pt x="17" y="76"/>
                    <a:pt x="17" y="76"/>
                  </a:cubicBezTo>
                  <a:cubicBezTo>
                    <a:pt x="17" y="76"/>
                    <a:pt x="24" y="86"/>
                    <a:pt x="33" y="73"/>
                  </a:cubicBezTo>
                  <a:cubicBezTo>
                    <a:pt x="43" y="60"/>
                    <a:pt x="59" y="40"/>
                    <a:pt x="70" y="14"/>
                  </a:cubicBezTo>
                  <a:cubicBezTo>
                    <a:pt x="70" y="12"/>
                    <a:pt x="70" y="10"/>
                    <a:pt x="70" y="10"/>
                  </a:cubicBezTo>
                  <a:cubicBezTo>
                    <a:pt x="70" y="10"/>
                    <a:pt x="70" y="0"/>
                    <a:pt x="6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1" name="ïŝḷíḍe"/>
            <p:cNvSpPr/>
            <p:nvPr/>
          </p:nvSpPr>
          <p:spPr bwMode="auto">
            <a:xfrm>
              <a:off x="4850282" y="1255679"/>
              <a:ext cx="119845" cy="108632"/>
            </a:xfrm>
            <a:custGeom>
              <a:avLst/>
              <a:gdLst>
                <a:gd name="T0" fmla="*/ 37 w 52"/>
                <a:gd name="T1" fmla="*/ 2 h 47"/>
                <a:gd name="T2" fmla="*/ 10 w 52"/>
                <a:gd name="T3" fmla="*/ 11 h 47"/>
                <a:gd name="T4" fmla="*/ 6 w 52"/>
                <a:gd name="T5" fmla="*/ 21 h 47"/>
                <a:gd name="T6" fmla="*/ 19 w 52"/>
                <a:gd name="T7" fmla="*/ 29 h 47"/>
                <a:gd name="T8" fmla="*/ 25 w 52"/>
                <a:gd name="T9" fmla="*/ 32 h 47"/>
                <a:gd name="T10" fmla="*/ 20 w 52"/>
                <a:gd name="T11" fmla="*/ 47 h 47"/>
                <a:gd name="T12" fmla="*/ 36 w 52"/>
                <a:gd name="T13" fmla="*/ 41 h 47"/>
                <a:gd name="T14" fmla="*/ 51 w 52"/>
                <a:gd name="T15" fmla="*/ 17 h 47"/>
                <a:gd name="T16" fmla="*/ 37 w 52"/>
                <a:gd name="T1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7">
                  <a:moveTo>
                    <a:pt x="37" y="2"/>
                  </a:moveTo>
                  <a:cubicBezTo>
                    <a:pt x="27" y="5"/>
                    <a:pt x="10" y="11"/>
                    <a:pt x="10" y="11"/>
                  </a:cubicBezTo>
                  <a:cubicBezTo>
                    <a:pt x="10" y="11"/>
                    <a:pt x="0" y="14"/>
                    <a:pt x="6" y="21"/>
                  </a:cubicBezTo>
                  <a:cubicBezTo>
                    <a:pt x="12" y="28"/>
                    <a:pt x="12" y="33"/>
                    <a:pt x="19" y="29"/>
                  </a:cubicBezTo>
                  <a:cubicBezTo>
                    <a:pt x="27" y="26"/>
                    <a:pt x="27" y="28"/>
                    <a:pt x="25" y="32"/>
                  </a:cubicBezTo>
                  <a:cubicBezTo>
                    <a:pt x="24" y="36"/>
                    <a:pt x="19" y="43"/>
                    <a:pt x="20" y="47"/>
                  </a:cubicBezTo>
                  <a:cubicBezTo>
                    <a:pt x="20" y="47"/>
                    <a:pt x="32" y="46"/>
                    <a:pt x="36" y="41"/>
                  </a:cubicBezTo>
                  <a:cubicBezTo>
                    <a:pt x="39" y="35"/>
                    <a:pt x="50" y="24"/>
                    <a:pt x="51" y="17"/>
                  </a:cubicBezTo>
                  <a:cubicBezTo>
                    <a:pt x="52" y="9"/>
                    <a:pt x="46" y="0"/>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2" name="íṩļiḋe"/>
            <p:cNvSpPr/>
            <p:nvPr/>
          </p:nvSpPr>
          <p:spPr bwMode="auto">
            <a:xfrm>
              <a:off x="4839068" y="1362208"/>
              <a:ext cx="100922" cy="66581"/>
            </a:xfrm>
            <a:custGeom>
              <a:avLst/>
              <a:gdLst>
                <a:gd name="T0" fmla="*/ 31 w 44"/>
                <a:gd name="T1" fmla="*/ 3 h 29"/>
                <a:gd name="T2" fmla="*/ 8 w 44"/>
                <a:gd name="T3" fmla="*/ 9 h 29"/>
                <a:gd name="T4" fmla="*/ 7 w 44"/>
                <a:gd name="T5" fmla="*/ 20 h 29"/>
                <a:gd name="T6" fmla="*/ 31 w 44"/>
                <a:gd name="T7" fmla="*/ 23 h 29"/>
                <a:gd name="T8" fmla="*/ 44 w 44"/>
                <a:gd name="T9" fmla="*/ 2 h 29"/>
                <a:gd name="T10" fmla="*/ 31 w 44"/>
                <a:gd name="T11" fmla="*/ 3 h 29"/>
              </a:gdLst>
              <a:ahLst/>
              <a:cxnLst>
                <a:cxn ang="0">
                  <a:pos x="T0" y="T1"/>
                </a:cxn>
                <a:cxn ang="0">
                  <a:pos x="T2" y="T3"/>
                </a:cxn>
                <a:cxn ang="0">
                  <a:pos x="T4" y="T5"/>
                </a:cxn>
                <a:cxn ang="0">
                  <a:pos x="T6" y="T7"/>
                </a:cxn>
                <a:cxn ang="0">
                  <a:pos x="T8" y="T9"/>
                </a:cxn>
                <a:cxn ang="0">
                  <a:pos x="T10" y="T11"/>
                </a:cxn>
              </a:cxnLst>
              <a:rect l="0" t="0" r="r" b="b"/>
              <a:pathLst>
                <a:path w="44" h="29">
                  <a:moveTo>
                    <a:pt x="31" y="3"/>
                  </a:moveTo>
                  <a:cubicBezTo>
                    <a:pt x="24" y="6"/>
                    <a:pt x="8" y="9"/>
                    <a:pt x="8" y="9"/>
                  </a:cubicBezTo>
                  <a:cubicBezTo>
                    <a:pt x="8" y="9"/>
                    <a:pt x="0" y="13"/>
                    <a:pt x="7" y="20"/>
                  </a:cubicBezTo>
                  <a:cubicBezTo>
                    <a:pt x="13" y="27"/>
                    <a:pt x="22" y="29"/>
                    <a:pt x="31" y="23"/>
                  </a:cubicBezTo>
                  <a:cubicBezTo>
                    <a:pt x="41" y="17"/>
                    <a:pt x="43" y="13"/>
                    <a:pt x="44" y="2"/>
                  </a:cubicBezTo>
                  <a:cubicBezTo>
                    <a:pt x="44" y="2"/>
                    <a:pt x="38" y="0"/>
                    <a:pt x="3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3" name="îṡlïḍé"/>
            <p:cNvSpPr/>
            <p:nvPr/>
          </p:nvSpPr>
          <p:spPr bwMode="auto">
            <a:xfrm>
              <a:off x="5091374" y="1186995"/>
              <a:ext cx="250203" cy="276135"/>
            </a:xfrm>
            <a:custGeom>
              <a:avLst/>
              <a:gdLst>
                <a:gd name="T0" fmla="*/ 108 w 109"/>
                <a:gd name="T1" fmla="*/ 54 h 120"/>
                <a:gd name="T2" fmla="*/ 97 w 109"/>
                <a:gd name="T3" fmla="*/ 52 h 120"/>
                <a:gd name="T4" fmla="*/ 84 w 109"/>
                <a:gd name="T5" fmla="*/ 58 h 120"/>
                <a:gd name="T6" fmla="*/ 89 w 109"/>
                <a:gd name="T7" fmla="*/ 43 h 120"/>
                <a:gd name="T8" fmla="*/ 85 w 109"/>
                <a:gd name="T9" fmla="*/ 10 h 120"/>
                <a:gd name="T10" fmla="*/ 70 w 109"/>
                <a:gd name="T11" fmla="*/ 16 h 120"/>
                <a:gd name="T12" fmla="*/ 68 w 109"/>
                <a:gd name="T13" fmla="*/ 53 h 120"/>
                <a:gd name="T14" fmla="*/ 53 w 109"/>
                <a:gd name="T15" fmla="*/ 72 h 120"/>
                <a:gd name="T16" fmla="*/ 11 w 109"/>
                <a:gd name="T17" fmla="*/ 79 h 120"/>
                <a:gd name="T18" fmla="*/ 2 w 109"/>
                <a:gd name="T19" fmla="*/ 89 h 120"/>
                <a:gd name="T20" fmla="*/ 20 w 109"/>
                <a:gd name="T21" fmla="*/ 100 h 120"/>
                <a:gd name="T22" fmla="*/ 31 w 109"/>
                <a:gd name="T23" fmla="*/ 98 h 120"/>
                <a:gd name="T24" fmla="*/ 41 w 109"/>
                <a:gd name="T25" fmla="*/ 94 h 120"/>
                <a:gd name="T26" fmla="*/ 49 w 109"/>
                <a:gd name="T27" fmla="*/ 90 h 120"/>
                <a:gd name="T28" fmla="*/ 54 w 109"/>
                <a:gd name="T29" fmla="*/ 92 h 120"/>
                <a:gd name="T30" fmla="*/ 32 w 109"/>
                <a:gd name="T31" fmla="*/ 110 h 120"/>
                <a:gd name="T32" fmla="*/ 35 w 109"/>
                <a:gd name="T33" fmla="*/ 119 h 120"/>
                <a:gd name="T34" fmla="*/ 70 w 109"/>
                <a:gd name="T35" fmla="*/ 92 h 120"/>
                <a:gd name="T36" fmla="*/ 89 w 109"/>
                <a:gd name="T37" fmla="*/ 72 h 120"/>
                <a:gd name="T38" fmla="*/ 108 w 109"/>
                <a:gd name="T39" fmla="*/ 5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120">
                  <a:moveTo>
                    <a:pt x="108" y="54"/>
                  </a:moveTo>
                  <a:cubicBezTo>
                    <a:pt x="109" y="45"/>
                    <a:pt x="101" y="49"/>
                    <a:pt x="97" y="52"/>
                  </a:cubicBezTo>
                  <a:cubicBezTo>
                    <a:pt x="94" y="54"/>
                    <a:pt x="86" y="57"/>
                    <a:pt x="84" y="58"/>
                  </a:cubicBezTo>
                  <a:cubicBezTo>
                    <a:pt x="84" y="58"/>
                    <a:pt x="86" y="48"/>
                    <a:pt x="89" y="43"/>
                  </a:cubicBezTo>
                  <a:cubicBezTo>
                    <a:pt x="92" y="37"/>
                    <a:pt x="96" y="21"/>
                    <a:pt x="85" y="10"/>
                  </a:cubicBezTo>
                  <a:cubicBezTo>
                    <a:pt x="74" y="0"/>
                    <a:pt x="72" y="5"/>
                    <a:pt x="70" y="16"/>
                  </a:cubicBezTo>
                  <a:cubicBezTo>
                    <a:pt x="67" y="26"/>
                    <a:pt x="72" y="36"/>
                    <a:pt x="68" y="53"/>
                  </a:cubicBezTo>
                  <a:cubicBezTo>
                    <a:pt x="64" y="70"/>
                    <a:pt x="64" y="68"/>
                    <a:pt x="53" y="72"/>
                  </a:cubicBezTo>
                  <a:cubicBezTo>
                    <a:pt x="42" y="76"/>
                    <a:pt x="27" y="81"/>
                    <a:pt x="11" y="79"/>
                  </a:cubicBezTo>
                  <a:cubicBezTo>
                    <a:pt x="3" y="78"/>
                    <a:pt x="0" y="75"/>
                    <a:pt x="2" y="89"/>
                  </a:cubicBezTo>
                  <a:cubicBezTo>
                    <a:pt x="2" y="89"/>
                    <a:pt x="4" y="97"/>
                    <a:pt x="20" y="100"/>
                  </a:cubicBezTo>
                  <a:cubicBezTo>
                    <a:pt x="24" y="101"/>
                    <a:pt x="27" y="99"/>
                    <a:pt x="31" y="98"/>
                  </a:cubicBezTo>
                  <a:cubicBezTo>
                    <a:pt x="35" y="98"/>
                    <a:pt x="38" y="96"/>
                    <a:pt x="41" y="94"/>
                  </a:cubicBezTo>
                  <a:cubicBezTo>
                    <a:pt x="46" y="92"/>
                    <a:pt x="49" y="90"/>
                    <a:pt x="49" y="90"/>
                  </a:cubicBezTo>
                  <a:cubicBezTo>
                    <a:pt x="49" y="90"/>
                    <a:pt x="55" y="89"/>
                    <a:pt x="54" y="92"/>
                  </a:cubicBezTo>
                  <a:cubicBezTo>
                    <a:pt x="53" y="95"/>
                    <a:pt x="47" y="104"/>
                    <a:pt x="32" y="110"/>
                  </a:cubicBezTo>
                  <a:cubicBezTo>
                    <a:pt x="17" y="116"/>
                    <a:pt x="29" y="120"/>
                    <a:pt x="35" y="119"/>
                  </a:cubicBezTo>
                  <a:cubicBezTo>
                    <a:pt x="40" y="118"/>
                    <a:pt x="61" y="116"/>
                    <a:pt x="70" y="92"/>
                  </a:cubicBezTo>
                  <a:cubicBezTo>
                    <a:pt x="80" y="69"/>
                    <a:pt x="89" y="72"/>
                    <a:pt x="89" y="72"/>
                  </a:cubicBezTo>
                  <a:cubicBezTo>
                    <a:pt x="89" y="72"/>
                    <a:pt x="107" y="63"/>
                    <a:pt x="108"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4" name="iS1îḓè"/>
            <p:cNvSpPr/>
            <p:nvPr/>
          </p:nvSpPr>
          <p:spPr bwMode="auto">
            <a:xfrm>
              <a:off x="5288313" y="1394447"/>
              <a:ext cx="71487" cy="82700"/>
            </a:xfrm>
            <a:custGeom>
              <a:avLst/>
              <a:gdLst>
                <a:gd name="T0" fmla="*/ 17 w 31"/>
                <a:gd name="T1" fmla="*/ 6 h 36"/>
                <a:gd name="T2" fmla="*/ 3 w 31"/>
                <a:gd name="T3" fmla="*/ 7 h 36"/>
                <a:gd name="T4" fmla="*/ 9 w 31"/>
                <a:gd name="T5" fmla="*/ 27 h 36"/>
                <a:gd name="T6" fmla="*/ 12 w 31"/>
                <a:gd name="T7" fmla="*/ 36 h 36"/>
                <a:gd name="T8" fmla="*/ 26 w 31"/>
                <a:gd name="T9" fmla="*/ 17 h 36"/>
                <a:gd name="T10" fmla="*/ 17 w 31"/>
                <a:gd name="T11" fmla="*/ 6 h 36"/>
              </a:gdLst>
              <a:ahLst/>
              <a:cxnLst>
                <a:cxn ang="0">
                  <a:pos x="T0" y="T1"/>
                </a:cxn>
                <a:cxn ang="0">
                  <a:pos x="T2" y="T3"/>
                </a:cxn>
                <a:cxn ang="0">
                  <a:pos x="T4" y="T5"/>
                </a:cxn>
                <a:cxn ang="0">
                  <a:pos x="T6" y="T7"/>
                </a:cxn>
                <a:cxn ang="0">
                  <a:pos x="T8" y="T9"/>
                </a:cxn>
                <a:cxn ang="0">
                  <a:pos x="T10" y="T11"/>
                </a:cxn>
              </a:cxnLst>
              <a:rect l="0" t="0" r="r" b="b"/>
              <a:pathLst>
                <a:path w="31" h="36">
                  <a:moveTo>
                    <a:pt x="17" y="6"/>
                  </a:moveTo>
                  <a:cubicBezTo>
                    <a:pt x="17" y="6"/>
                    <a:pt x="6" y="0"/>
                    <a:pt x="3" y="7"/>
                  </a:cubicBezTo>
                  <a:cubicBezTo>
                    <a:pt x="0" y="14"/>
                    <a:pt x="6" y="23"/>
                    <a:pt x="9" y="27"/>
                  </a:cubicBezTo>
                  <a:cubicBezTo>
                    <a:pt x="12" y="31"/>
                    <a:pt x="5" y="36"/>
                    <a:pt x="12" y="36"/>
                  </a:cubicBezTo>
                  <a:cubicBezTo>
                    <a:pt x="20" y="36"/>
                    <a:pt x="31" y="33"/>
                    <a:pt x="26" y="17"/>
                  </a:cubicBezTo>
                  <a:cubicBezTo>
                    <a:pt x="23" y="10"/>
                    <a:pt x="17" y="6"/>
                    <a:pt x="1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5" name="íṡḷiḑê"/>
            <p:cNvSpPr/>
            <p:nvPr/>
          </p:nvSpPr>
          <p:spPr bwMode="auto">
            <a:xfrm>
              <a:off x="5490157" y="1294926"/>
              <a:ext cx="41350" cy="64478"/>
            </a:xfrm>
            <a:custGeom>
              <a:avLst/>
              <a:gdLst>
                <a:gd name="T0" fmla="*/ 11 w 18"/>
                <a:gd name="T1" fmla="*/ 27 h 28"/>
                <a:gd name="T2" fmla="*/ 17 w 18"/>
                <a:gd name="T3" fmla="*/ 10 h 28"/>
                <a:gd name="T4" fmla="*/ 14 w 18"/>
                <a:gd name="T5" fmla="*/ 4 h 28"/>
                <a:gd name="T6" fmla="*/ 8 w 18"/>
                <a:gd name="T7" fmla="*/ 0 h 28"/>
                <a:gd name="T8" fmla="*/ 1 w 18"/>
                <a:gd name="T9" fmla="*/ 12 h 28"/>
                <a:gd name="T10" fmla="*/ 11 w 18"/>
                <a:gd name="T11" fmla="*/ 27 h 28"/>
              </a:gdLst>
              <a:ahLst/>
              <a:cxnLst>
                <a:cxn ang="0">
                  <a:pos x="T0" y="T1"/>
                </a:cxn>
                <a:cxn ang="0">
                  <a:pos x="T2" y="T3"/>
                </a:cxn>
                <a:cxn ang="0">
                  <a:pos x="T4" y="T5"/>
                </a:cxn>
                <a:cxn ang="0">
                  <a:pos x="T6" y="T7"/>
                </a:cxn>
                <a:cxn ang="0">
                  <a:pos x="T8" y="T9"/>
                </a:cxn>
                <a:cxn ang="0">
                  <a:pos x="T10" y="T11"/>
                </a:cxn>
              </a:cxnLst>
              <a:rect l="0" t="0" r="r" b="b"/>
              <a:pathLst>
                <a:path w="18" h="28">
                  <a:moveTo>
                    <a:pt x="11" y="27"/>
                  </a:moveTo>
                  <a:cubicBezTo>
                    <a:pt x="15" y="25"/>
                    <a:pt x="18" y="21"/>
                    <a:pt x="17" y="10"/>
                  </a:cubicBezTo>
                  <a:cubicBezTo>
                    <a:pt x="16" y="7"/>
                    <a:pt x="15" y="6"/>
                    <a:pt x="14" y="4"/>
                  </a:cubicBezTo>
                  <a:cubicBezTo>
                    <a:pt x="11" y="2"/>
                    <a:pt x="9" y="0"/>
                    <a:pt x="8" y="0"/>
                  </a:cubicBezTo>
                  <a:cubicBezTo>
                    <a:pt x="6" y="0"/>
                    <a:pt x="0" y="2"/>
                    <a:pt x="1" y="12"/>
                  </a:cubicBezTo>
                  <a:cubicBezTo>
                    <a:pt x="2" y="21"/>
                    <a:pt x="7" y="28"/>
                    <a:pt x="1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6" name="iṩ1íḓê"/>
            <p:cNvSpPr/>
            <p:nvPr/>
          </p:nvSpPr>
          <p:spPr bwMode="auto">
            <a:xfrm>
              <a:off x="5464927" y="1142842"/>
              <a:ext cx="275434" cy="373553"/>
            </a:xfrm>
            <a:custGeom>
              <a:avLst/>
              <a:gdLst>
                <a:gd name="T0" fmla="*/ 100 w 120"/>
                <a:gd name="T1" fmla="*/ 60 h 162"/>
                <a:gd name="T2" fmla="*/ 107 w 120"/>
                <a:gd name="T3" fmla="*/ 27 h 162"/>
                <a:gd name="T4" fmla="*/ 95 w 120"/>
                <a:gd name="T5" fmla="*/ 23 h 162"/>
                <a:gd name="T6" fmla="*/ 91 w 120"/>
                <a:gd name="T7" fmla="*/ 3 h 162"/>
                <a:gd name="T8" fmla="*/ 84 w 120"/>
                <a:gd name="T9" fmla="*/ 9 h 162"/>
                <a:gd name="T10" fmla="*/ 77 w 120"/>
                <a:gd name="T11" fmla="*/ 19 h 162"/>
                <a:gd name="T12" fmla="*/ 69 w 120"/>
                <a:gd name="T13" fmla="*/ 19 h 162"/>
                <a:gd name="T14" fmla="*/ 56 w 120"/>
                <a:gd name="T15" fmla="*/ 28 h 162"/>
                <a:gd name="T16" fmla="*/ 60 w 120"/>
                <a:gd name="T17" fmla="*/ 33 h 162"/>
                <a:gd name="T18" fmla="*/ 59 w 120"/>
                <a:gd name="T19" fmla="*/ 43 h 162"/>
                <a:gd name="T20" fmla="*/ 50 w 120"/>
                <a:gd name="T21" fmla="*/ 52 h 162"/>
                <a:gd name="T22" fmla="*/ 52 w 120"/>
                <a:gd name="T23" fmla="*/ 60 h 162"/>
                <a:gd name="T24" fmla="*/ 48 w 120"/>
                <a:gd name="T25" fmla="*/ 56 h 162"/>
                <a:gd name="T26" fmla="*/ 32 w 120"/>
                <a:gd name="T27" fmla="*/ 37 h 162"/>
                <a:gd name="T28" fmla="*/ 26 w 120"/>
                <a:gd name="T29" fmla="*/ 50 h 162"/>
                <a:gd name="T30" fmla="*/ 33 w 120"/>
                <a:gd name="T31" fmla="*/ 76 h 162"/>
                <a:gd name="T32" fmla="*/ 45 w 120"/>
                <a:gd name="T33" fmla="*/ 77 h 162"/>
                <a:gd name="T34" fmla="*/ 58 w 120"/>
                <a:gd name="T35" fmla="*/ 72 h 162"/>
                <a:gd name="T36" fmla="*/ 62 w 120"/>
                <a:gd name="T37" fmla="*/ 75 h 162"/>
                <a:gd name="T38" fmla="*/ 22 w 120"/>
                <a:gd name="T39" fmla="*/ 101 h 162"/>
                <a:gd name="T40" fmla="*/ 25 w 120"/>
                <a:gd name="T41" fmla="*/ 111 h 162"/>
                <a:gd name="T42" fmla="*/ 55 w 120"/>
                <a:gd name="T43" fmla="*/ 100 h 162"/>
                <a:gd name="T44" fmla="*/ 59 w 120"/>
                <a:gd name="T45" fmla="*/ 103 h 162"/>
                <a:gd name="T46" fmla="*/ 39 w 120"/>
                <a:gd name="T47" fmla="*/ 119 h 162"/>
                <a:gd name="T48" fmla="*/ 12 w 120"/>
                <a:gd name="T49" fmla="*/ 128 h 162"/>
                <a:gd name="T50" fmla="*/ 7 w 120"/>
                <a:gd name="T51" fmla="*/ 136 h 162"/>
                <a:gd name="T52" fmla="*/ 30 w 120"/>
                <a:gd name="T53" fmla="*/ 141 h 162"/>
                <a:gd name="T54" fmla="*/ 55 w 120"/>
                <a:gd name="T55" fmla="*/ 136 h 162"/>
                <a:gd name="T56" fmla="*/ 43 w 120"/>
                <a:gd name="T57" fmla="*/ 148 h 162"/>
                <a:gd name="T58" fmla="*/ 50 w 120"/>
                <a:gd name="T59" fmla="*/ 158 h 162"/>
                <a:gd name="T60" fmla="*/ 71 w 120"/>
                <a:gd name="T61" fmla="*/ 149 h 162"/>
                <a:gd name="T62" fmla="*/ 71 w 120"/>
                <a:gd name="T63" fmla="*/ 125 h 162"/>
                <a:gd name="T64" fmla="*/ 79 w 120"/>
                <a:gd name="T65" fmla="*/ 120 h 162"/>
                <a:gd name="T66" fmla="*/ 75 w 120"/>
                <a:gd name="T67" fmla="*/ 102 h 162"/>
                <a:gd name="T68" fmla="*/ 96 w 120"/>
                <a:gd name="T69" fmla="*/ 86 h 162"/>
                <a:gd name="T70" fmla="*/ 102 w 120"/>
                <a:gd name="T71" fmla="*/ 75 h 162"/>
                <a:gd name="T72" fmla="*/ 100 w 120"/>
                <a:gd name="T73" fmla="*/ 60 h 162"/>
                <a:gd name="T74" fmla="*/ 90 w 120"/>
                <a:gd name="T75" fmla="*/ 49 h 162"/>
                <a:gd name="T76" fmla="*/ 86 w 120"/>
                <a:gd name="T77" fmla="*/ 53 h 162"/>
                <a:gd name="T78" fmla="*/ 83 w 120"/>
                <a:gd name="T79" fmla="*/ 53 h 162"/>
                <a:gd name="T80" fmla="*/ 80 w 120"/>
                <a:gd name="T81" fmla="*/ 48 h 162"/>
                <a:gd name="T82" fmla="*/ 89 w 120"/>
                <a:gd name="T83" fmla="*/ 44 h 162"/>
                <a:gd name="T84" fmla="*/ 90 w 120"/>
                <a:gd name="T85" fmla="*/ 4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62">
                  <a:moveTo>
                    <a:pt x="100" y="60"/>
                  </a:moveTo>
                  <a:cubicBezTo>
                    <a:pt x="108" y="50"/>
                    <a:pt x="120" y="40"/>
                    <a:pt x="107" y="27"/>
                  </a:cubicBezTo>
                  <a:cubicBezTo>
                    <a:pt x="107" y="27"/>
                    <a:pt x="105" y="24"/>
                    <a:pt x="95" y="23"/>
                  </a:cubicBezTo>
                  <a:cubicBezTo>
                    <a:pt x="95" y="23"/>
                    <a:pt x="105" y="8"/>
                    <a:pt x="91" y="3"/>
                  </a:cubicBezTo>
                  <a:cubicBezTo>
                    <a:pt x="91" y="3"/>
                    <a:pt x="88" y="0"/>
                    <a:pt x="84" y="9"/>
                  </a:cubicBezTo>
                  <a:cubicBezTo>
                    <a:pt x="80" y="17"/>
                    <a:pt x="77" y="17"/>
                    <a:pt x="77" y="19"/>
                  </a:cubicBezTo>
                  <a:cubicBezTo>
                    <a:pt x="77" y="21"/>
                    <a:pt x="74" y="21"/>
                    <a:pt x="69" y="19"/>
                  </a:cubicBezTo>
                  <a:cubicBezTo>
                    <a:pt x="64" y="17"/>
                    <a:pt x="56" y="19"/>
                    <a:pt x="56" y="28"/>
                  </a:cubicBezTo>
                  <a:cubicBezTo>
                    <a:pt x="56" y="28"/>
                    <a:pt x="56" y="31"/>
                    <a:pt x="60" y="33"/>
                  </a:cubicBezTo>
                  <a:cubicBezTo>
                    <a:pt x="63" y="36"/>
                    <a:pt x="66" y="37"/>
                    <a:pt x="59" y="43"/>
                  </a:cubicBezTo>
                  <a:cubicBezTo>
                    <a:pt x="53" y="49"/>
                    <a:pt x="50" y="40"/>
                    <a:pt x="50" y="52"/>
                  </a:cubicBezTo>
                  <a:cubicBezTo>
                    <a:pt x="50" y="52"/>
                    <a:pt x="57" y="57"/>
                    <a:pt x="52" y="60"/>
                  </a:cubicBezTo>
                  <a:cubicBezTo>
                    <a:pt x="47" y="63"/>
                    <a:pt x="48" y="59"/>
                    <a:pt x="48" y="56"/>
                  </a:cubicBezTo>
                  <a:cubicBezTo>
                    <a:pt x="48" y="59"/>
                    <a:pt x="43" y="42"/>
                    <a:pt x="32" y="37"/>
                  </a:cubicBezTo>
                  <a:cubicBezTo>
                    <a:pt x="30" y="37"/>
                    <a:pt x="24" y="37"/>
                    <a:pt x="26" y="50"/>
                  </a:cubicBezTo>
                  <a:cubicBezTo>
                    <a:pt x="28" y="63"/>
                    <a:pt x="32" y="66"/>
                    <a:pt x="33" y="76"/>
                  </a:cubicBezTo>
                  <a:cubicBezTo>
                    <a:pt x="33" y="87"/>
                    <a:pt x="43" y="82"/>
                    <a:pt x="45" y="77"/>
                  </a:cubicBezTo>
                  <a:cubicBezTo>
                    <a:pt x="46" y="72"/>
                    <a:pt x="58" y="72"/>
                    <a:pt x="58" y="72"/>
                  </a:cubicBezTo>
                  <a:cubicBezTo>
                    <a:pt x="58" y="72"/>
                    <a:pt x="68" y="71"/>
                    <a:pt x="62" y="75"/>
                  </a:cubicBezTo>
                  <a:cubicBezTo>
                    <a:pt x="56" y="80"/>
                    <a:pt x="22" y="101"/>
                    <a:pt x="22" y="101"/>
                  </a:cubicBezTo>
                  <a:cubicBezTo>
                    <a:pt x="22" y="101"/>
                    <a:pt x="9" y="108"/>
                    <a:pt x="25" y="111"/>
                  </a:cubicBezTo>
                  <a:cubicBezTo>
                    <a:pt x="42" y="113"/>
                    <a:pt x="55" y="100"/>
                    <a:pt x="55" y="100"/>
                  </a:cubicBezTo>
                  <a:cubicBezTo>
                    <a:pt x="55" y="100"/>
                    <a:pt x="61" y="95"/>
                    <a:pt x="59" y="103"/>
                  </a:cubicBezTo>
                  <a:cubicBezTo>
                    <a:pt x="56" y="111"/>
                    <a:pt x="39" y="119"/>
                    <a:pt x="39" y="119"/>
                  </a:cubicBezTo>
                  <a:cubicBezTo>
                    <a:pt x="39" y="119"/>
                    <a:pt x="23" y="125"/>
                    <a:pt x="12" y="128"/>
                  </a:cubicBezTo>
                  <a:cubicBezTo>
                    <a:pt x="0" y="130"/>
                    <a:pt x="4" y="130"/>
                    <a:pt x="7" y="136"/>
                  </a:cubicBezTo>
                  <a:cubicBezTo>
                    <a:pt x="10" y="143"/>
                    <a:pt x="21" y="147"/>
                    <a:pt x="30" y="141"/>
                  </a:cubicBezTo>
                  <a:cubicBezTo>
                    <a:pt x="38" y="135"/>
                    <a:pt x="56" y="129"/>
                    <a:pt x="55" y="136"/>
                  </a:cubicBezTo>
                  <a:cubicBezTo>
                    <a:pt x="55" y="143"/>
                    <a:pt x="54" y="145"/>
                    <a:pt x="43" y="148"/>
                  </a:cubicBezTo>
                  <a:cubicBezTo>
                    <a:pt x="32" y="152"/>
                    <a:pt x="37" y="154"/>
                    <a:pt x="50" y="158"/>
                  </a:cubicBezTo>
                  <a:cubicBezTo>
                    <a:pt x="63" y="162"/>
                    <a:pt x="71" y="157"/>
                    <a:pt x="71" y="149"/>
                  </a:cubicBezTo>
                  <a:cubicBezTo>
                    <a:pt x="71" y="140"/>
                    <a:pt x="71" y="125"/>
                    <a:pt x="71" y="125"/>
                  </a:cubicBezTo>
                  <a:cubicBezTo>
                    <a:pt x="71" y="125"/>
                    <a:pt x="76" y="121"/>
                    <a:pt x="79" y="120"/>
                  </a:cubicBezTo>
                  <a:cubicBezTo>
                    <a:pt x="82" y="119"/>
                    <a:pt x="85" y="103"/>
                    <a:pt x="75" y="102"/>
                  </a:cubicBezTo>
                  <a:cubicBezTo>
                    <a:pt x="75" y="102"/>
                    <a:pt x="81" y="90"/>
                    <a:pt x="96" y="86"/>
                  </a:cubicBezTo>
                  <a:cubicBezTo>
                    <a:pt x="96" y="86"/>
                    <a:pt x="102" y="84"/>
                    <a:pt x="102" y="75"/>
                  </a:cubicBezTo>
                  <a:cubicBezTo>
                    <a:pt x="102" y="66"/>
                    <a:pt x="91" y="70"/>
                    <a:pt x="100" y="60"/>
                  </a:cubicBezTo>
                  <a:close/>
                  <a:moveTo>
                    <a:pt x="90" y="49"/>
                  </a:moveTo>
                  <a:cubicBezTo>
                    <a:pt x="88" y="51"/>
                    <a:pt x="86" y="53"/>
                    <a:pt x="86" y="53"/>
                  </a:cubicBezTo>
                  <a:cubicBezTo>
                    <a:pt x="85" y="59"/>
                    <a:pt x="85" y="55"/>
                    <a:pt x="83" y="53"/>
                  </a:cubicBezTo>
                  <a:cubicBezTo>
                    <a:pt x="80" y="51"/>
                    <a:pt x="80" y="48"/>
                    <a:pt x="80" y="48"/>
                  </a:cubicBezTo>
                  <a:cubicBezTo>
                    <a:pt x="81" y="38"/>
                    <a:pt x="89" y="44"/>
                    <a:pt x="89" y="44"/>
                  </a:cubicBezTo>
                  <a:cubicBezTo>
                    <a:pt x="89" y="44"/>
                    <a:pt x="92" y="48"/>
                    <a:pt x="90"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7" name="ïşľïďé"/>
            <p:cNvSpPr/>
            <p:nvPr/>
          </p:nvSpPr>
          <p:spPr bwMode="auto">
            <a:xfrm>
              <a:off x="4199193" y="1624325"/>
              <a:ext cx="73589" cy="92512"/>
            </a:xfrm>
            <a:custGeom>
              <a:avLst/>
              <a:gdLst>
                <a:gd name="T0" fmla="*/ 0 w 105"/>
                <a:gd name="T1" fmla="*/ 132 h 132"/>
                <a:gd name="T2" fmla="*/ 0 w 105"/>
                <a:gd name="T3" fmla="*/ 109 h 132"/>
                <a:gd name="T4" fmla="*/ 69 w 105"/>
                <a:gd name="T5" fmla="*/ 23 h 132"/>
                <a:gd name="T6" fmla="*/ 7 w 105"/>
                <a:gd name="T7" fmla="*/ 23 h 132"/>
                <a:gd name="T8" fmla="*/ 7 w 105"/>
                <a:gd name="T9" fmla="*/ 0 h 132"/>
                <a:gd name="T10" fmla="*/ 102 w 105"/>
                <a:gd name="T11" fmla="*/ 0 h 132"/>
                <a:gd name="T12" fmla="*/ 102 w 105"/>
                <a:gd name="T13" fmla="*/ 23 h 132"/>
                <a:gd name="T14" fmla="*/ 33 w 105"/>
                <a:gd name="T15" fmla="*/ 112 h 132"/>
                <a:gd name="T16" fmla="*/ 105 w 105"/>
                <a:gd name="T17" fmla="*/ 112 h 132"/>
                <a:gd name="T18" fmla="*/ 105 w 105"/>
                <a:gd name="T19" fmla="*/ 132 h 132"/>
                <a:gd name="T20" fmla="*/ 0 w 105"/>
                <a:gd name="T21"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5" h="132">
                  <a:moveTo>
                    <a:pt x="0" y="132"/>
                  </a:moveTo>
                  <a:lnTo>
                    <a:pt x="0" y="109"/>
                  </a:lnTo>
                  <a:lnTo>
                    <a:pt x="69" y="23"/>
                  </a:lnTo>
                  <a:lnTo>
                    <a:pt x="7" y="23"/>
                  </a:lnTo>
                  <a:lnTo>
                    <a:pt x="7" y="0"/>
                  </a:lnTo>
                  <a:lnTo>
                    <a:pt x="102" y="0"/>
                  </a:lnTo>
                  <a:lnTo>
                    <a:pt x="102" y="23"/>
                  </a:lnTo>
                  <a:lnTo>
                    <a:pt x="33" y="112"/>
                  </a:lnTo>
                  <a:lnTo>
                    <a:pt x="105" y="112"/>
                  </a:lnTo>
                  <a:lnTo>
                    <a:pt x="105"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8" name="ïśḷïḍê"/>
            <p:cNvSpPr/>
            <p:nvPr/>
          </p:nvSpPr>
          <p:spPr bwMode="auto">
            <a:xfrm>
              <a:off x="4291004" y="1624325"/>
              <a:ext cx="73589" cy="92512"/>
            </a:xfrm>
            <a:custGeom>
              <a:avLst/>
              <a:gdLst>
                <a:gd name="T0" fmla="*/ 0 w 105"/>
                <a:gd name="T1" fmla="*/ 132 h 132"/>
                <a:gd name="T2" fmla="*/ 0 w 105"/>
                <a:gd name="T3" fmla="*/ 0 h 132"/>
                <a:gd name="T4" fmla="*/ 30 w 105"/>
                <a:gd name="T5" fmla="*/ 0 h 132"/>
                <a:gd name="T6" fmla="*/ 30 w 105"/>
                <a:gd name="T7" fmla="*/ 53 h 132"/>
                <a:gd name="T8" fmla="*/ 79 w 105"/>
                <a:gd name="T9" fmla="*/ 53 h 132"/>
                <a:gd name="T10" fmla="*/ 79 w 105"/>
                <a:gd name="T11" fmla="*/ 0 h 132"/>
                <a:gd name="T12" fmla="*/ 105 w 105"/>
                <a:gd name="T13" fmla="*/ 0 h 132"/>
                <a:gd name="T14" fmla="*/ 105 w 105"/>
                <a:gd name="T15" fmla="*/ 132 h 132"/>
                <a:gd name="T16" fmla="*/ 79 w 105"/>
                <a:gd name="T17" fmla="*/ 132 h 132"/>
                <a:gd name="T18" fmla="*/ 79 w 105"/>
                <a:gd name="T19" fmla="*/ 76 h 132"/>
                <a:gd name="T20" fmla="*/ 30 w 105"/>
                <a:gd name="T21" fmla="*/ 76 h 132"/>
                <a:gd name="T22" fmla="*/ 30 w 105"/>
                <a:gd name="T23" fmla="*/ 132 h 132"/>
                <a:gd name="T24" fmla="*/ 0 w 105"/>
                <a:gd name="T25"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5" h="132">
                  <a:moveTo>
                    <a:pt x="0" y="132"/>
                  </a:moveTo>
                  <a:lnTo>
                    <a:pt x="0" y="0"/>
                  </a:lnTo>
                  <a:lnTo>
                    <a:pt x="30" y="0"/>
                  </a:lnTo>
                  <a:lnTo>
                    <a:pt x="30" y="53"/>
                  </a:lnTo>
                  <a:lnTo>
                    <a:pt x="79" y="53"/>
                  </a:lnTo>
                  <a:lnTo>
                    <a:pt x="79" y="0"/>
                  </a:lnTo>
                  <a:lnTo>
                    <a:pt x="105" y="0"/>
                  </a:lnTo>
                  <a:lnTo>
                    <a:pt x="105" y="132"/>
                  </a:lnTo>
                  <a:lnTo>
                    <a:pt x="79" y="132"/>
                  </a:lnTo>
                  <a:lnTo>
                    <a:pt x="79" y="76"/>
                  </a:lnTo>
                  <a:lnTo>
                    <a:pt x="30" y="76"/>
                  </a:lnTo>
                  <a:lnTo>
                    <a:pt x="30"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9" name="ïṡḷíḑé"/>
            <p:cNvSpPr/>
            <p:nvPr/>
          </p:nvSpPr>
          <p:spPr bwMode="auto">
            <a:xfrm>
              <a:off x="4391926" y="1624325"/>
              <a:ext cx="68683" cy="92512"/>
            </a:xfrm>
            <a:custGeom>
              <a:avLst/>
              <a:gdLst>
                <a:gd name="T0" fmla="*/ 0 w 98"/>
                <a:gd name="T1" fmla="*/ 132 h 132"/>
                <a:gd name="T2" fmla="*/ 0 w 98"/>
                <a:gd name="T3" fmla="*/ 0 h 132"/>
                <a:gd name="T4" fmla="*/ 95 w 98"/>
                <a:gd name="T5" fmla="*/ 0 h 132"/>
                <a:gd name="T6" fmla="*/ 95 w 98"/>
                <a:gd name="T7" fmla="*/ 23 h 132"/>
                <a:gd name="T8" fmla="*/ 26 w 98"/>
                <a:gd name="T9" fmla="*/ 23 h 132"/>
                <a:gd name="T10" fmla="*/ 26 w 98"/>
                <a:gd name="T11" fmla="*/ 53 h 132"/>
                <a:gd name="T12" fmla="*/ 92 w 98"/>
                <a:gd name="T13" fmla="*/ 53 h 132"/>
                <a:gd name="T14" fmla="*/ 92 w 98"/>
                <a:gd name="T15" fmla="*/ 76 h 132"/>
                <a:gd name="T16" fmla="*/ 26 w 98"/>
                <a:gd name="T17" fmla="*/ 76 h 132"/>
                <a:gd name="T18" fmla="*/ 26 w 98"/>
                <a:gd name="T19" fmla="*/ 112 h 132"/>
                <a:gd name="T20" fmla="*/ 98 w 98"/>
                <a:gd name="T21" fmla="*/ 112 h 132"/>
                <a:gd name="T22" fmla="*/ 98 w 98"/>
                <a:gd name="T23" fmla="*/ 132 h 132"/>
                <a:gd name="T24" fmla="*/ 0 w 98"/>
                <a:gd name="T25"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132">
                  <a:moveTo>
                    <a:pt x="0" y="132"/>
                  </a:moveTo>
                  <a:lnTo>
                    <a:pt x="0" y="0"/>
                  </a:lnTo>
                  <a:lnTo>
                    <a:pt x="95" y="0"/>
                  </a:lnTo>
                  <a:lnTo>
                    <a:pt x="95" y="23"/>
                  </a:lnTo>
                  <a:lnTo>
                    <a:pt x="26" y="23"/>
                  </a:lnTo>
                  <a:lnTo>
                    <a:pt x="26" y="53"/>
                  </a:lnTo>
                  <a:lnTo>
                    <a:pt x="92" y="53"/>
                  </a:lnTo>
                  <a:lnTo>
                    <a:pt x="92" y="76"/>
                  </a:lnTo>
                  <a:lnTo>
                    <a:pt x="26" y="76"/>
                  </a:lnTo>
                  <a:lnTo>
                    <a:pt x="26" y="112"/>
                  </a:lnTo>
                  <a:lnTo>
                    <a:pt x="98" y="112"/>
                  </a:lnTo>
                  <a:lnTo>
                    <a:pt x="98"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80" name="iśḻíde"/>
            <p:cNvSpPr/>
            <p:nvPr/>
          </p:nvSpPr>
          <p:spPr bwMode="auto">
            <a:xfrm>
              <a:off x="4476729" y="1624325"/>
              <a:ext cx="59572" cy="94615"/>
            </a:xfrm>
            <a:custGeom>
              <a:avLst/>
              <a:gdLst>
                <a:gd name="T0" fmla="*/ 18 w 26"/>
                <a:gd name="T1" fmla="*/ 0 h 41"/>
                <a:gd name="T2" fmla="*/ 26 w 26"/>
                <a:gd name="T3" fmla="*/ 0 h 41"/>
                <a:gd name="T4" fmla="*/ 26 w 26"/>
                <a:gd name="T5" fmla="*/ 26 h 41"/>
                <a:gd name="T6" fmla="*/ 25 w 26"/>
                <a:gd name="T7" fmla="*/ 33 h 41"/>
                <a:gd name="T8" fmla="*/ 20 w 26"/>
                <a:gd name="T9" fmla="*/ 39 h 41"/>
                <a:gd name="T10" fmla="*/ 12 w 26"/>
                <a:gd name="T11" fmla="*/ 41 h 41"/>
                <a:gd name="T12" fmla="*/ 3 w 26"/>
                <a:gd name="T13" fmla="*/ 38 h 41"/>
                <a:gd name="T14" fmla="*/ 0 w 26"/>
                <a:gd name="T15" fmla="*/ 28 h 41"/>
                <a:gd name="T16" fmla="*/ 8 w 26"/>
                <a:gd name="T17" fmla="*/ 27 h 41"/>
                <a:gd name="T18" fmla="*/ 9 w 26"/>
                <a:gd name="T19" fmla="*/ 32 h 41"/>
                <a:gd name="T20" fmla="*/ 13 w 26"/>
                <a:gd name="T21" fmla="*/ 34 h 41"/>
                <a:gd name="T22" fmla="*/ 16 w 26"/>
                <a:gd name="T23" fmla="*/ 33 h 41"/>
                <a:gd name="T24" fmla="*/ 18 w 26"/>
                <a:gd name="T25" fmla="*/ 26 h 41"/>
                <a:gd name="T26" fmla="*/ 18 w 26"/>
                <a:gd name="T2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41">
                  <a:moveTo>
                    <a:pt x="18" y="0"/>
                  </a:moveTo>
                  <a:cubicBezTo>
                    <a:pt x="26" y="0"/>
                    <a:pt x="26" y="0"/>
                    <a:pt x="26" y="0"/>
                  </a:cubicBezTo>
                  <a:cubicBezTo>
                    <a:pt x="26" y="26"/>
                    <a:pt x="26" y="26"/>
                    <a:pt x="26" y="26"/>
                  </a:cubicBezTo>
                  <a:cubicBezTo>
                    <a:pt x="26" y="29"/>
                    <a:pt x="25" y="32"/>
                    <a:pt x="25" y="33"/>
                  </a:cubicBezTo>
                  <a:cubicBezTo>
                    <a:pt x="24" y="36"/>
                    <a:pt x="23" y="37"/>
                    <a:pt x="20" y="39"/>
                  </a:cubicBezTo>
                  <a:cubicBezTo>
                    <a:pt x="18" y="40"/>
                    <a:pt x="16" y="41"/>
                    <a:pt x="12" y="41"/>
                  </a:cubicBezTo>
                  <a:cubicBezTo>
                    <a:pt x="8" y="41"/>
                    <a:pt x="5" y="40"/>
                    <a:pt x="3" y="38"/>
                  </a:cubicBezTo>
                  <a:cubicBezTo>
                    <a:pt x="1" y="35"/>
                    <a:pt x="0" y="32"/>
                    <a:pt x="0" y="28"/>
                  </a:cubicBezTo>
                  <a:cubicBezTo>
                    <a:pt x="8" y="27"/>
                    <a:pt x="8" y="27"/>
                    <a:pt x="8" y="27"/>
                  </a:cubicBezTo>
                  <a:cubicBezTo>
                    <a:pt x="8" y="29"/>
                    <a:pt x="8" y="31"/>
                    <a:pt x="9" y="32"/>
                  </a:cubicBezTo>
                  <a:cubicBezTo>
                    <a:pt x="10" y="33"/>
                    <a:pt x="11" y="34"/>
                    <a:pt x="13" y="34"/>
                  </a:cubicBezTo>
                  <a:cubicBezTo>
                    <a:pt x="14" y="34"/>
                    <a:pt x="16" y="34"/>
                    <a:pt x="16" y="33"/>
                  </a:cubicBezTo>
                  <a:cubicBezTo>
                    <a:pt x="17" y="32"/>
                    <a:pt x="18" y="29"/>
                    <a:pt x="18" y="26"/>
                  </a:cubicBezTo>
                  <a:lnTo>
                    <a:pt x="1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81" name="í$ḻîdê"/>
            <p:cNvSpPr/>
            <p:nvPr/>
          </p:nvSpPr>
          <p:spPr bwMode="auto">
            <a:xfrm>
              <a:off x="4561532" y="1624325"/>
              <a:ext cx="18222" cy="925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chemeClr val="accent1"/>
                </a:solidFill>
              </a:endParaRPr>
            </a:p>
          </p:txBody>
        </p:sp>
        <p:sp>
          <p:nvSpPr>
            <p:cNvPr id="82" name="iṩḷídé"/>
            <p:cNvSpPr/>
            <p:nvPr/>
          </p:nvSpPr>
          <p:spPr bwMode="auto">
            <a:xfrm>
              <a:off x="4595874" y="1624325"/>
              <a:ext cx="91811" cy="92512"/>
            </a:xfrm>
            <a:custGeom>
              <a:avLst/>
              <a:gdLst>
                <a:gd name="T0" fmla="*/ 131 w 131"/>
                <a:gd name="T1" fmla="*/ 132 h 132"/>
                <a:gd name="T2" fmla="*/ 102 w 131"/>
                <a:gd name="T3" fmla="*/ 132 h 132"/>
                <a:gd name="T4" fmla="*/ 92 w 131"/>
                <a:gd name="T5" fmla="*/ 102 h 132"/>
                <a:gd name="T6" fmla="*/ 40 w 131"/>
                <a:gd name="T7" fmla="*/ 102 h 132"/>
                <a:gd name="T8" fmla="*/ 26 w 131"/>
                <a:gd name="T9" fmla="*/ 132 h 132"/>
                <a:gd name="T10" fmla="*/ 0 w 131"/>
                <a:gd name="T11" fmla="*/ 132 h 132"/>
                <a:gd name="T12" fmla="*/ 49 w 131"/>
                <a:gd name="T13" fmla="*/ 0 h 132"/>
                <a:gd name="T14" fmla="*/ 79 w 131"/>
                <a:gd name="T15" fmla="*/ 0 h 132"/>
                <a:gd name="T16" fmla="*/ 131 w 131"/>
                <a:gd name="T17" fmla="*/ 132 h 132"/>
                <a:gd name="T18" fmla="*/ 131 w 131"/>
                <a:gd name="T19" fmla="*/ 132 h 132"/>
                <a:gd name="T20" fmla="*/ 82 w 131"/>
                <a:gd name="T21" fmla="*/ 83 h 132"/>
                <a:gd name="T22" fmla="*/ 66 w 131"/>
                <a:gd name="T23" fmla="*/ 33 h 132"/>
                <a:gd name="T24" fmla="*/ 46 w 131"/>
                <a:gd name="T25" fmla="*/ 83 h 132"/>
                <a:gd name="T26" fmla="*/ 82 w 131"/>
                <a:gd name="T27" fmla="*/ 8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2">
                  <a:moveTo>
                    <a:pt x="131" y="132"/>
                  </a:moveTo>
                  <a:lnTo>
                    <a:pt x="102" y="132"/>
                  </a:lnTo>
                  <a:lnTo>
                    <a:pt x="92" y="102"/>
                  </a:lnTo>
                  <a:lnTo>
                    <a:pt x="40" y="102"/>
                  </a:lnTo>
                  <a:lnTo>
                    <a:pt x="26" y="132"/>
                  </a:lnTo>
                  <a:lnTo>
                    <a:pt x="0" y="132"/>
                  </a:lnTo>
                  <a:lnTo>
                    <a:pt x="49" y="0"/>
                  </a:lnTo>
                  <a:lnTo>
                    <a:pt x="79" y="0"/>
                  </a:lnTo>
                  <a:lnTo>
                    <a:pt x="131" y="132"/>
                  </a:lnTo>
                  <a:lnTo>
                    <a:pt x="131" y="132"/>
                  </a:lnTo>
                  <a:close/>
                  <a:moveTo>
                    <a:pt x="82" y="83"/>
                  </a:moveTo>
                  <a:lnTo>
                    <a:pt x="66" y="33"/>
                  </a:lnTo>
                  <a:lnTo>
                    <a:pt x="46" y="83"/>
                  </a:lnTo>
                  <a:lnTo>
                    <a:pt x="82" y="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83" name="iślíḓè"/>
            <p:cNvSpPr/>
            <p:nvPr/>
          </p:nvSpPr>
          <p:spPr bwMode="auto">
            <a:xfrm>
              <a:off x="4703805" y="1624325"/>
              <a:ext cx="73589" cy="92512"/>
            </a:xfrm>
            <a:custGeom>
              <a:avLst/>
              <a:gdLst>
                <a:gd name="T0" fmla="*/ 0 w 105"/>
                <a:gd name="T1" fmla="*/ 132 h 132"/>
                <a:gd name="T2" fmla="*/ 0 w 105"/>
                <a:gd name="T3" fmla="*/ 0 h 132"/>
                <a:gd name="T4" fmla="*/ 26 w 105"/>
                <a:gd name="T5" fmla="*/ 0 h 132"/>
                <a:gd name="T6" fmla="*/ 82 w 105"/>
                <a:gd name="T7" fmla="*/ 89 h 132"/>
                <a:gd name="T8" fmla="*/ 82 w 105"/>
                <a:gd name="T9" fmla="*/ 0 h 132"/>
                <a:gd name="T10" fmla="*/ 105 w 105"/>
                <a:gd name="T11" fmla="*/ 0 h 132"/>
                <a:gd name="T12" fmla="*/ 105 w 105"/>
                <a:gd name="T13" fmla="*/ 132 h 132"/>
                <a:gd name="T14" fmla="*/ 79 w 105"/>
                <a:gd name="T15" fmla="*/ 132 h 132"/>
                <a:gd name="T16" fmla="*/ 26 w 105"/>
                <a:gd name="T17" fmla="*/ 46 h 132"/>
                <a:gd name="T18" fmla="*/ 26 w 105"/>
                <a:gd name="T19" fmla="*/ 132 h 132"/>
                <a:gd name="T20" fmla="*/ 0 w 105"/>
                <a:gd name="T21"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5" h="132">
                  <a:moveTo>
                    <a:pt x="0" y="132"/>
                  </a:moveTo>
                  <a:lnTo>
                    <a:pt x="0" y="0"/>
                  </a:lnTo>
                  <a:lnTo>
                    <a:pt x="26" y="0"/>
                  </a:lnTo>
                  <a:lnTo>
                    <a:pt x="82" y="89"/>
                  </a:lnTo>
                  <a:lnTo>
                    <a:pt x="82" y="0"/>
                  </a:lnTo>
                  <a:lnTo>
                    <a:pt x="105" y="0"/>
                  </a:lnTo>
                  <a:lnTo>
                    <a:pt x="105" y="132"/>
                  </a:lnTo>
                  <a:lnTo>
                    <a:pt x="79" y="132"/>
                  </a:lnTo>
                  <a:lnTo>
                    <a:pt x="26" y="46"/>
                  </a:lnTo>
                  <a:lnTo>
                    <a:pt x="26"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84" name="îṥ1ïḋe"/>
            <p:cNvSpPr/>
            <p:nvPr/>
          </p:nvSpPr>
          <p:spPr bwMode="auto">
            <a:xfrm>
              <a:off x="4799821" y="1624325"/>
              <a:ext cx="87606" cy="94615"/>
            </a:xfrm>
            <a:custGeom>
              <a:avLst/>
              <a:gdLst>
                <a:gd name="T0" fmla="*/ 20 w 38"/>
                <a:gd name="T1" fmla="*/ 26 h 41"/>
                <a:gd name="T2" fmla="*/ 20 w 38"/>
                <a:gd name="T3" fmla="*/ 19 h 41"/>
                <a:gd name="T4" fmla="*/ 38 w 38"/>
                <a:gd name="T5" fmla="*/ 19 h 41"/>
                <a:gd name="T6" fmla="*/ 38 w 38"/>
                <a:gd name="T7" fmla="*/ 35 h 41"/>
                <a:gd name="T8" fmla="*/ 30 w 38"/>
                <a:gd name="T9" fmla="*/ 39 h 41"/>
                <a:gd name="T10" fmla="*/ 21 w 38"/>
                <a:gd name="T11" fmla="*/ 41 h 41"/>
                <a:gd name="T12" fmla="*/ 10 w 38"/>
                <a:gd name="T13" fmla="*/ 38 h 41"/>
                <a:gd name="T14" fmla="*/ 3 w 38"/>
                <a:gd name="T15" fmla="*/ 31 h 41"/>
                <a:gd name="T16" fmla="*/ 0 w 38"/>
                <a:gd name="T17" fmla="*/ 20 h 41"/>
                <a:gd name="T18" fmla="*/ 3 w 38"/>
                <a:gd name="T19" fmla="*/ 9 h 41"/>
                <a:gd name="T20" fmla="*/ 11 w 38"/>
                <a:gd name="T21" fmla="*/ 2 h 41"/>
                <a:gd name="T22" fmla="*/ 20 w 38"/>
                <a:gd name="T23" fmla="*/ 0 h 41"/>
                <a:gd name="T24" fmla="*/ 32 w 38"/>
                <a:gd name="T25" fmla="*/ 3 h 41"/>
                <a:gd name="T26" fmla="*/ 37 w 38"/>
                <a:gd name="T27" fmla="*/ 11 h 41"/>
                <a:gd name="T28" fmla="*/ 29 w 38"/>
                <a:gd name="T29" fmla="*/ 13 h 41"/>
                <a:gd name="T30" fmla="*/ 26 w 38"/>
                <a:gd name="T31" fmla="*/ 8 h 41"/>
                <a:gd name="T32" fmla="*/ 20 w 38"/>
                <a:gd name="T33" fmla="*/ 7 h 41"/>
                <a:gd name="T34" fmla="*/ 12 w 38"/>
                <a:gd name="T35" fmla="*/ 10 h 41"/>
                <a:gd name="T36" fmla="*/ 9 w 38"/>
                <a:gd name="T37" fmla="*/ 20 h 41"/>
                <a:gd name="T38" fmla="*/ 12 w 38"/>
                <a:gd name="T39" fmla="*/ 31 h 41"/>
                <a:gd name="T40" fmla="*/ 20 w 38"/>
                <a:gd name="T41" fmla="*/ 34 h 41"/>
                <a:gd name="T42" fmla="*/ 25 w 38"/>
                <a:gd name="T43" fmla="*/ 33 h 41"/>
                <a:gd name="T44" fmla="*/ 29 w 38"/>
                <a:gd name="T45" fmla="*/ 31 h 41"/>
                <a:gd name="T46" fmla="*/ 29 w 38"/>
                <a:gd name="T47" fmla="*/ 26 h 41"/>
                <a:gd name="T48" fmla="*/ 20 w 38"/>
                <a:gd name="T49"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 h="41">
                  <a:moveTo>
                    <a:pt x="20" y="26"/>
                  </a:moveTo>
                  <a:cubicBezTo>
                    <a:pt x="20" y="19"/>
                    <a:pt x="20" y="19"/>
                    <a:pt x="20" y="19"/>
                  </a:cubicBezTo>
                  <a:cubicBezTo>
                    <a:pt x="38" y="19"/>
                    <a:pt x="38" y="19"/>
                    <a:pt x="38" y="19"/>
                  </a:cubicBezTo>
                  <a:cubicBezTo>
                    <a:pt x="38" y="35"/>
                    <a:pt x="38" y="35"/>
                    <a:pt x="38" y="35"/>
                  </a:cubicBezTo>
                  <a:cubicBezTo>
                    <a:pt x="36" y="36"/>
                    <a:pt x="33" y="38"/>
                    <a:pt x="30" y="39"/>
                  </a:cubicBezTo>
                  <a:cubicBezTo>
                    <a:pt x="27" y="40"/>
                    <a:pt x="24" y="41"/>
                    <a:pt x="21" y="41"/>
                  </a:cubicBezTo>
                  <a:cubicBezTo>
                    <a:pt x="16" y="41"/>
                    <a:pt x="13" y="40"/>
                    <a:pt x="10" y="38"/>
                  </a:cubicBezTo>
                  <a:cubicBezTo>
                    <a:pt x="6" y="37"/>
                    <a:pt x="4" y="34"/>
                    <a:pt x="3" y="31"/>
                  </a:cubicBezTo>
                  <a:cubicBezTo>
                    <a:pt x="1" y="28"/>
                    <a:pt x="0" y="24"/>
                    <a:pt x="0" y="20"/>
                  </a:cubicBezTo>
                  <a:cubicBezTo>
                    <a:pt x="0" y="16"/>
                    <a:pt x="1" y="12"/>
                    <a:pt x="3" y="9"/>
                  </a:cubicBezTo>
                  <a:cubicBezTo>
                    <a:pt x="5" y="6"/>
                    <a:pt x="7" y="3"/>
                    <a:pt x="11" y="2"/>
                  </a:cubicBezTo>
                  <a:cubicBezTo>
                    <a:pt x="13" y="0"/>
                    <a:pt x="16" y="0"/>
                    <a:pt x="20" y="0"/>
                  </a:cubicBezTo>
                  <a:cubicBezTo>
                    <a:pt x="25" y="0"/>
                    <a:pt x="29" y="1"/>
                    <a:pt x="32" y="3"/>
                  </a:cubicBezTo>
                  <a:cubicBezTo>
                    <a:pt x="34" y="5"/>
                    <a:pt x="36" y="8"/>
                    <a:pt x="37" y="11"/>
                  </a:cubicBezTo>
                  <a:cubicBezTo>
                    <a:pt x="29" y="13"/>
                    <a:pt x="29" y="13"/>
                    <a:pt x="29" y="13"/>
                  </a:cubicBezTo>
                  <a:cubicBezTo>
                    <a:pt x="29" y="11"/>
                    <a:pt x="27" y="9"/>
                    <a:pt x="26" y="8"/>
                  </a:cubicBezTo>
                  <a:cubicBezTo>
                    <a:pt x="24" y="7"/>
                    <a:pt x="22" y="7"/>
                    <a:pt x="20" y="7"/>
                  </a:cubicBezTo>
                  <a:cubicBezTo>
                    <a:pt x="17" y="7"/>
                    <a:pt x="14" y="8"/>
                    <a:pt x="12" y="10"/>
                  </a:cubicBezTo>
                  <a:cubicBezTo>
                    <a:pt x="10" y="12"/>
                    <a:pt x="9" y="16"/>
                    <a:pt x="9" y="20"/>
                  </a:cubicBezTo>
                  <a:cubicBezTo>
                    <a:pt x="9" y="25"/>
                    <a:pt x="10" y="28"/>
                    <a:pt x="12" y="31"/>
                  </a:cubicBezTo>
                  <a:cubicBezTo>
                    <a:pt x="14" y="33"/>
                    <a:pt x="17" y="34"/>
                    <a:pt x="20" y="34"/>
                  </a:cubicBezTo>
                  <a:cubicBezTo>
                    <a:pt x="22" y="34"/>
                    <a:pt x="23" y="34"/>
                    <a:pt x="25" y="33"/>
                  </a:cubicBezTo>
                  <a:cubicBezTo>
                    <a:pt x="27" y="32"/>
                    <a:pt x="28" y="32"/>
                    <a:pt x="29" y="31"/>
                  </a:cubicBezTo>
                  <a:cubicBezTo>
                    <a:pt x="29" y="26"/>
                    <a:pt x="29" y="26"/>
                    <a:pt x="29" y="26"/>
                  </a:cubicBezTo>
                  <a:lnTo>
                    <a:pt x="2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85" name="iṧḷídè"/>
            <p:cNvSpPr/>
            <p:nvPr/>
          </p:nvSpPr>
          <p:spPr bwMode="auto">
            <a:xfrm>
              <a:off x="4937888" y="1624325"/>
              <a:ext cx="72888" cy="94615"/>
            </a:xfrm>
            <a:custGeom>
              <a:avLst/>
              <a:gdLst>
                <a:gd name="T0" fmla="*/ 0 w 32"/>
                <a:gd name="T1" fmla="*/ 0 h 41"/>
                <a:gd name="T2" fmla="*/ 9 w 32"/>
                <a:gd name="T3" fmla="*/ 0 h 41"/>
                <a:gd name="T4" fmla="*/ 9 w 32"/>
                <a:gd name="T5" fmla="*/ 22 h 41"/>
                <a:gd name="T6" fmla="*/ 9 w 32"/>
                <a:gd name="T7" fmla="*/ 29 h 41"/>
                <a:gd name="T8" fmla="*/ 11 w 32"/>
                <a:gd name="T9" fmla="*/ 33 h 41"/>
                <a:gd name="T10" fmla="*/ 17 w 32"/>
                <a:gd name="T11" fmla="*/ 34 h 41"/>
                <a:gd name="T12" fmla="*/ 22 w 32"/>
                <a:gd name="T13" fmla="*/ 33 h 41"/>
                <a:gd name="T14" fmla="*/ 24 w 32"/>
                <a:gd name="T15" fmla="*/ 29 h 41"/>
                <a:gd name="T16" fmla="*/ 24 w 32"/>
                <a:gd name="T17" fmla="*/ 22 h 41"/>
                <a:gd name="T18" fmla="*/ 24 w 32"/>
                <a:gd name="T19" fmla="*/ 0 h 41"/>
                <a:gd name="T20" fmla="*/ 32 w 32"/>
                <a:gd name="T21" fmla="*/ 0 h 41"/>
                <a:gd name="T22" fmla="*/ 32 w 32"/>
                <a:gd name="T23" fmla="*/ 21 h 41"/>
                <a:gd name="T24" fmla="*/ 32 w 32"/>
                <a:gd name="T25" fmla="*/ 32 h 41"/>
                <a:gd name="T26" fmla="*/ 29 w 32"/>
                <a:gd name="T27" fmla="*/ 37 h 41"/>
                <a:gd name="T28" fmla="*/ 25 w 32"/>
                <a:gd name="T29" fmla="*/ 40 h 41"/>
                <a:gd name="T30" fmla="*/ 17 w 32"/>
                <a:gd name="T31" fmla="*/ 41 h 41"/>
                <a:gd name="T32" fmla="*/ 8 w 32"/>
                <a:gd name="T33" fmla="*/ 40 h 41"/>
                <a:gd name="T34" fmla="*/ 4 w 32"/>
                <a:gd name="T35" fmla="*/ 36 h 41"/>
                <a:gd name="T36" fmla="*/ 1 w 32"/>
                <a:gd name="T37" fmla="*/ 32 h 41"/>
                <a:gd name="T38" fmla="*/ 0 w 32"/>
                <a:gd name="T39" fmla="*/ 22 h 41"/>
                <a:gd name="T40" fmla="*/ 0 w 32"/>
                <a:gd name="T4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41">
                  <a:moveTo>
                    <a:pt x="0" y="0"/>
                  </a:moveTo>
                  <a:cubicBezTo>
                    <a:pt x="9" y="0"/>
                    <a:pt x="9" y="0"/>
                    <a:pt x="9" y="0"/>
                  </a:cubicBezTo>
                  <a:cubicBezTo>
                    <a:pt x="9" y="22"/>
                    <a:pt x="9" y="22"/>
                    <a:pt x="9" y="22"/>
                  </a:cubicBezTo>
                  <a:cubicBezTo>
                    <a:pt x="9" y="25"/>
                    <a:pt x="9" y="28"/>
                    <a:pt x="9" y="29"/>
                  </a:cubicBezTo>
                  <a:cubicBezTo>
                    <a:pt x="9" y="30"/>
                    <a:pt x="10" y="32"/>
                    <a:pt x="11" y="33"/>
                  </a:cubicBezTo>
                  <a:cubicBezTo>
                    <a:pt x="13" y="34"/>
                    <a:pt x="14" y="34"/>
                    <a:pt x="17" y="34"/>
                  </a:cubicBezTo>
                  <a:cubicBezTo>
                    <a:pt x="19" y="34"/>
                    <a:pt x="21" y="34"/>
                    <a:pt x="22" y="33"/>
                  </a:cubicBezTo>
                  <a:cubicBezTo>
                    <a:pt x="23" y="32"/>
                    <a:pt x="24" y="31"/>
                    <a:pt x="24" y="29"/>
                  </a:cubicBezTo>
                  <a:cubicBezTo>
                    <a:pt x="24" y="28"/>
                    <a:pt x="24" y="26"/>
                    <a:pt x="24" y="22"/>
                  </a:cubicBezTo>
                  <a:cubicBezTo>
                    <a:pt x="24" y="0"/>
                    <a:pt x="24" y="0"/>
                    <a:pt x="24" y="0"/>
                  </a:cubicBezTo>
                  <a:cubicBezTo>
                    <a:pt x="32" y="0"/>
                    <a:pt x="32" y="0"/>
                    <a:pt x="32" y="0"/>
                  </a:cubicBezTo>
                  <a:cubicBezTo>
                    <a:pt x="32" y="21"/>
                    <a:pt x="32" y="21"/>
                    <a:pt x="32" y="21"/>
                  </a:cubicBezTo>
                  <a:cubicBezTo>
                    <a:pt x="32" y="26"/>
                    <a:pt x="32" y="30"/>
                    <a:pt x="32" y="32"/>
                  </a:cubicBezTo>
                  <a:cubicBezTo>
                    <a:pt x="31" y="34"/>
                    <a:pt x="30" y="35"/>
                    <a:pt x="29" y="37"/>
                  </a:cubicBezTo>
                  <a:cubicBezTo>
                    <a:pt x="28" y="38"/>
                    <a:pt x="27" y="39"/>
                    <a:pt x="25" y="40"/>
                  </a:cubicBezTo>
                  <a:cubicBezTo>
                    <a:pt x="23" y="41"/>
                    <a:pt x="20" y="41"/>
                    <a:pt x="17" y="41"/>
                  </a:cubicBezTo>
                  <a:cubicBezTo>
                    <a:pt x="13" y="41"/>
                    <a:pt x="10" y="41"/>
                    <a:pt x="8" y="40"/>
                  </a:cubicBezTo>
                  <a:cubicBezTo>
                    <a:pt x="6" y="39"/>
                    <a:pt x="5" y="38"/>
                    <a:pt x="4" y="36"/>
                  </a:cubicBezTo>
                  <a:cubicBezTo>
                    <a:pt x="2" y="35"/>
                    <a:pt x="2" y="33"/>
                    <a:pt x="1" y="32"/>
                  </a:cubicBezTo>
                  <a:cubicBezTo>
                    <a:pt x="1" y="30"/>
                    <a:pt x="0" y="26"/>
                    <a:pt x="0" y="22"/>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86" name="ïṩḷíḍé"/>
            <p:cNvSpPr/>
            <p:nvPr/>
          </p:nvSpPr>
          <p:spPr bwMode="auto">
            <a:xfrm>
              <a:off x="5038810" y="1624325"/>
              <a:ext cx="72888" cy="92512"/>
            </a:xfrm>
            <a:custGeom>
              <a:avLst/>
              <a:gdLst>
                <a:gd name="T0" fmla="*/ 0 w 104"/>
                <a:gd name="T1" fmla="*/ 132 h 132"/>
                <a:gd name="T2" fmla="*/ 0 w 104"/>
                <a:gd name="T3" fmla="*/ 0 h 132"/>
                <a:gd name="T4" fmla="*/ 26 w 104"/>
                <a:gd name="T5" fmla="*/ 0 h 132"/>
                <a:gd name="T6" fmla="*/ 78 w 104"/>
                <a:gd name="T7" fmla="*/ 89 h 132"/>
                <a:gd name="T8" fmla="*/ 78 w 104"/>
                <a:gd name="T9" fmla="*/ 0 h 132"/>
                <a:gd name="T10" fmla="*/ 104 w 104"/>
                <a:gd name="T11" fmla="*/ 0 h 132"/>
                <a:gd name="T12" fmla="*/ 104 w 104"/>
                <a:gd name="T13" fmla="*/ 132 h 132"/>
                <a:gd name="T14" fmla="*/ 78 w 104"/>
                <a:gd name="T15" fmla="*/ 132 h 132"/>
                <a:gd name="T16" fmla="*/ 23 w 104"/>
                <a:gd name="T17" fmla="*/ 46 h 132"/>
                <a:gd name="T18" fmla="*/ 23 w 104"/>
                <a:gd name="T19" fmla="*/ 132 h 132"/>
                <a:gd name="T20" fmla="*/ 0 w 104"/>
                <a:gd name="T21"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32">
                  <a:moveTo>
                    <a:pt x="0" y="132"/>
                  </a:moveTo>
                  <a:lnTo>
                    <a:pt x="0" y="0"/>
                  </a:lnTo>
                  <a:lnTo>
                    <a:pt x="26" y="0"/>
                  </a:lnTo>
                  <a:lnTo>
                    <a:pt x="78" y="89"/>
                  </a:lnTo>
                  <a:lnTo>
                    <a:pt x="78" y="0"/>
                  </a:lnTo>
                  <a:lnTo>
                    <a:pt x="104" y="0"/>
                  </a:lnTo>
                  <a:lnTo>
                    <a:pt x="104" y="132"/>
                  </a:lnTo>
                  <a:lnTo>
                    <a:pt x="78" y="132"/>
                  </a:lnTo>
                  <a:lnTo>
                    <a:pt x="23" y="46"/>
                  </a:lnTo>
                  <a:lnTo>
                    <a:pt x="23"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87" name="ï$liḓê"/>
            <p:cNvSpPr/>
            <p:nvPr/>
          </p:nvSpPr>
          <p:spPr bwMode="auto">
            <a:xfrm>
              <a:off x="5136929" y="1624325"/>
              <a:ext cx="18923" cy="925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chemeClr val="accent1"/>
                </a:solidFill>
              </a:endParaRPr>
            </a:p>
          </p:txBody>
        </p:sp>
        <p:sp>
          <p:nvSpPr>
            <p:cNvPr id="88" name="iṩlidè"/>
            <p:cNvSpPr/>
            <p:nvPr/>
          </p:nvSpPr>
          <p:spPr bwMode="auto">
            <a:xfrm>
              <a:off x="5171271" y="1624325"/>
              <a:ext cx="84803" cy="92512"/>
            </a:xfrm>
            <a:custGeom>
              <a:avLst/>
              <a:gdLst>
                <a:gd name="T0" fmla="*/ 46 w 121"/>
                <a:gd name="T1" fmla="*/ 132 h 132"/>
                <a:gd name="T2" fmla="*/ 0 w 121"/>
                <a:gd name="T3" fmla="*/ 0 h 132"/>
                <a:gd name="T4" fmla="*/ 30 w 121"/>
                <a:gd name="T5" fmla="*/ 0 h 132"/>
                <a:gd name="T6" fmla="*/ 63 w 121"/>
                <a:gd name="T7" fmla="*/ 99 h 132"/>
                <a:gd name="T8" fmla="*/ 92 w 121"/>
                <a:gd name="T9" fmla="*/ 0 h 132"/>
                <a:gd name="T10" fmla="*/ 121 w 121"/>
                <a:gd name="T11" fmla="*/ 0 h 132"/>
                <a:gd name="T12" fmla="*/ 76 w 121"/>
                <a:gd name="T13" fmla="*/ 132 h 132"/>
                <a:gd name="T14" fmla="*/ 46 w 121"/>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32">
                  <a:moveTo>
                    <a:pt x="46" y="132"/>
                  </a:moveTo>
                  <a:lnTo>
                    <a:pt x="0" y="0"/>
                  </a:lnTo>
                  <a:lnTo>
                    <a:pt x="30" y="0"/>
                  </a:lnTo>
                  <a:lnTo>
                    <a:pt x="63" y="99"/>
                  </a:lnTo>
                  <a:lnTo>
                    <a:pt x="92" y="0"/>
                  </a:lnTo>
                  <a:lnTo>
                    <a:pt x="121" y="0"/>
                  </a:lnTo>
                  <a:lnTo>
                    <a:pt x="76" y="132"/>
                  </a:lnTo>
                  <a:lnTo>
                    <a:pt x="46"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89" name="íṧļîḓé"/>
            <p:cNvSpPr/>
            <p:nvPr/>
          </p:nvSpPr>
          <p:spPr bwMode="auto">
            <a:xfrm>
              <a:off x="5272193" y="1624325"/>
              <a:ext cx="71487" cy="92512"/>
            </a:xfrm>
            <a:custGeom>
              <a:avLst/>
              <a:gdLst>
                <a:gd name="T0" fmla="*/ 0 w 102"/>
                <a:gd name="T1" fmla="*/ 132 h 132"/>
                <a:gd name="T2" fmla="*/ 0 w 102"/>
                <a:gd name="T3" fmla="*/ 0 h 132"/>
                <a:gd name="T4" fmla="*/ 99 w 102"/>
                <a:gd name="T5" fmla="*/ 0 h 132"/>
                <a:gd name="T6" fmla="*/ 99 w 102"/>
                <a:gd name="T7" fmla="*/ 23 h 132"/>
                <a:gd name="T8" fmla="*/ 27 w 102"/>
                <a:gd name="T9" fmla="*/ 23 h 132"/>
                <a:gd name="T10" fmla="*/ 27 w 102"/>
                <a:gd name="T11" fmla="*/ 53 h 132"/>
                <a:gd name="T12" fmla="*/ 92 w 102"/>
                <a:gd name="T13" fmla="*/ 53 h 132"/>
                <a:gd name="T14" fmla="*/ 92 w 102"/>
                <a:gd name="T15" fmla="*/ 76 h 132"/>
                <a:gd name="T16" fmla="*/ 27 w 102"/>
                <a:gd name="T17" fmla="*/ 76 h 132"/>
                <a:gd name="T18" fmla="*/ 27 w 102"/>
                <a:gd name="T19" fmla="*/ 112 h 132"/>
                <a:gd name="T20" fmla="*/ 102 w 102"/>
                <a:gd name="T21" fmla="*/ 112 h 132"/>
                <a:gd name="T22" fmla="*/ 102 w 102"/>
                <a:gd name="T23" fmla="*/ 132 h 132"/>
                <a:gd name="T24" fmla="*/ 0 w 102"/>
                <a:gd name="T25"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32">
                  <a:moveTo>
                    <a:pt x="0" y="132"/>
                  </a:moveTo>
                  <a:lnTo>
                    <a:pt x="0" y="0"/>
                  </a:lnTo>
                  <a:lnTo>
                    <a:pt x="99" y="0"/>
                  </a:lnTo>
                  <a:lnTo>
                    <a:pt x="99" y="23"/>
                  </a:lnTo>
                  <a:lnTo>
                    <a:pt x="27" y="23"/>
                  </a:lnTo>
                  <a:lnTo>
                    <a:pt x="27" y="53"/>
                  </a:lnTo>
                  <a:lnTo>
                    <a:pt x="92" y="53"/>
                  </a:lnTo>
                  <a:lnTo>
                    <a:pt x="92" y="76"/>
                  </a:lnTo>
                  <a:lnTo>
                    <a:pt x="27" y="76"/>
                  </a:lnTo>
                  <a:lnTo>
                    <a:pt x="27" y="112"/>
                  </a:lnTo>
                  <a:lnTo>
                    <a:pt x="102" y="112"/>
                  </a:lnTo>
                  <a:lnTo>
                    <a:pt x="102"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90" name="iṩḻîḑè"/>
            <p:cNvSpPr/>
            <p:nvPr/>
          </p:nvSpPr>
          <p:spPr bwMode="auto">
            <a:xfrm>
              <a:off x="5366808" y="1624325"/>
              <a:ext cx="79897" cy="92512"/>
            </a:xfrm>
            <a:custGeom>
              <a:avLst/>
              <a:gdLst>
                <a:gd name="T0" fmla="*/ 0 w 35"/>
                <a:gd name="T1" fmla="*/ 40 h 40"/>
                <a:gd name="T2" fmla="*/ 0 w 35"/>
                <a:gd name="T3" fmla="*/ 0 h 40"/>
                <a:gd name="T4" fmla="*/ 17 w 35"/>
                <a:gd name="T5" fmla="*/ 0 h 40"/>
                <a:gd name="T6" fmla="*/ 26 w 35"/>
                <a:gd name="T7" fmla="*/ 1 h 40"/>
                <a:gd name="T8" fmla="*/ 30 w 35"/>
                <a:gd name="T9" fmla="*/ 5 h 40"/>
                <a:gd name="T10" fmla="*/ 32 w 35"/>
                <a:gd name="T11" fmla="*/ 12 h 40"/>
                <a:gd name="T12" fmla="*/ 30 w 35"/>
                <a:gd name="T13" fmla="*/ 19 h 40"/>
                <a:gd name="T14" fmla="*/ 22 w 35"/>
                <a:gd name="T15" fmla="*/ 23 h 40"/>
                <a:gd name="T16" fmla="*/ 26 w 35"/>
                <a:gd name="T17" fmla="*/ 26 h 40"/>
                <a:gd name="T18" fmla="*/ 31 w 35"/>
                <a:gd name="T19" fmla="*/ 33 h 40"/>
                <a:gd name="T20" fmla="*/ 35 w 35"/>
                <a:gd name="T21" fmla="*/ 40 h 40"/>
                <a:gd name="T22" fmla="*/ 26 w 35"/>
                <a:gd name="T23" fmla="*/ 40 h 40"/>
                <a:gd name="T24" fmla="*/ 20 w 35"/>
                <a:gd name="T25" fmla="*/ 32 h 40"/>
                <a:gd name="T26" fmla="*/ 16 w 35"/>
                <a:gd name="T27" fmla="*/ 26 h 40"/>
                <a:gd name="T28" fmla="*/ 13 w 35"/>
                <a:gd name="T29" fmla="*/ 24 h 40"/>
                <a:gd name="T30" fmla="*/ 9 w 35"/>
                <a:gd name="T31" fmla="*/ 24 h 40"/>
                <a:gd name="T32" fmla="*/ 8 w 35"/>
                <a:gd name="T33" fmla="*/ 24 h 40"/>
                <a:gd name="T34" fmla="*/ 8 w 35"/>
                <a:gd name="T35" fmla="*/ 40 h 40"/>
                <a:gd name="T36" fmla="*/ 0 w 35"/>
                <a:gd name="T37" fmla="*/ 40 h 40"/>
                <a:gd name="T38" fmla="*/ 8 w 35"/>
                <a:gd name="T39" fmla="*/ 17 h 40"/>
                <a:gd name="T40" fmla="*/ 14 w 35"/>
                <a:gd name="T41" fmla="*/ 17 h 40"/>
                <a:gd name="T42" fmla="*/ 21 w 35"/>
                <a:gd name="T43" fmla="*/ 17 h 40"/>
                <a:gd name="T44" fmla="*/ 23 w 35"/>
                <a:gd name="T45" fmla="*/ 15 h 40"/>
                <a:gd name="T46" fmla="*/ 24 w 35"/>
                <a:gd name="T47" fmla="*/ 12 h 40"/>
                <a:gd name="T48" fmla="*/ 23 w 35"/>
                <a:gd name="T49" fmla="*/ 9 h 40"/>
                <a:gd name="T50" fmla="*/ 20 w 35"/>
                <a:gd name="T51" fmla="*/ 7 h 40"/>
                <a:gd name="T52" fmla="*/ 14 w 35"/>
                <a:gd name="T53" fmla="*/ 7 h 40"/>
                <a:gd name="T54" fmla="*/ 8 w 35"/>
                <a:gd name="T55" fmla="*/ 7 h 40"/>
                <a:gd name="T56" fmla="*/ 8 w 35"/>
                <a:gd name="T57"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40">
                  <a:moveTo>
                    <a:pt x="0" y="40"/>
                  </a:moveTo>
                  <a:cubicBezTo>
                    <a:pt x="0" y="0"/>
                    <a:pt x="0" y="0"/>
                    <a:pt x="0" y="0"/>
                  </a:cubicBezTo>
                  <a:cubicBezTo>
                    <a:pt x="17" y="0"/>
                    <a:pt x="17" y="0"/>
                    <a:pt x="17" y="0"/>
                  </a:cubicBezTo>
                  <a:cubicBezTo>
                    <a:pt x="21" y="0"/>
                    <a:pt x="24" y="1"/>
                    <a:pt x="26" y="1"/>
                  </a:cubicBezTo>
                  <a:cubicBezTo>
                    <a:pt x="28" y="2"/>
                    <a:pt x="29" y="3"/>
                    <a:pt x="30" y="5"/>
                  </a:cubicBezTo>
                  <a:cubicBezTo>
                    <a:pt x="32" y="7"/>
                    <a:pt x="32" y="9"/>
                    <a:pt x="32" y="12"/>
                  </a:cubicBezTo>
                  <a:cubicBezTo>
                    <a:pt x="32" y="15"/>
                    <a:pt x="31" y="17"/>
                    <a:pt x="30" y="19"/>
                  </a:cubicBezTo>
                  <a:cubicBezTo>
                    <a:pt x="28" y="21"/>
                    <a:pt x="25" y="22"/>
                    <a:pt x="22" y="23"/>
                  </a:cubicBezTo>
                  <a:cubicBezTo>
                    <a:pt x="23" y="24"/>
                    <a:pt x="25" y="25"/>
                    <a:pt x="26" y="26"/>
                  </a:cubicBezTo>
                  <a:cubicBezTo>
                    <a:pt x="27" y="27"/>
                    <a:pt x="29" y="29"/>
                    <a:pt x="31" y="33"/>
                  </a:cubicBezTo>
                  <a:cubicBezTo>
                    <a:pt x="35" y="40"/>
                    <a:pt x="35" y="40"/>
                    <a:pt x="35" y="40"/>
                  </a:cubicBezTo>
                  <a:cubicBezTo>
                    <a:pt x="26" y="40"/>
                    <a:pt x="26" y="40"/>
                    <a:pt x="26" y="40"/>
                  </a:cubicBezTo>
                  <a:cubicBezTo>
                    <a:pt x="20" y="32"/>
                    <a:pt x="20" y="32"/>
                    <a:pt x="20" y="32"/>
                  </a:cubicBezTo>
                  <a:cubicBezTo>
                    <a:pt x="18" y="29"/>
                    <a:pt x="17" y="27"/>
                    <a:pt x="16" y="26"/>
                  </a:cubicBezTo>
                  <a:cubicBezTo>
                    <a:pt x="15" y="25"/>
                    <a:pt x="14" y="24"/>
                    <a:pt x="13" y="24"/>
                  </a:cubicBezTo>
                  <a:cubicBezTo>
                    <a:pt x="12" y="24"/>
                    <a:pt x="11" y="24"/>
                    <a:pt x="9" y="24"/>
                  </a:cubicBezTo>
                  <a:cubicBezTo>
                    <a:pt x="8" y="24"/>
                    <a:pt x="8" y="24"/>
                    <a:pt x="8" y="24"/>
                  </a:cubicBezTo>
                  <a:cubicBezTo>
                    <a:pt x="8" y="40"/>
                    <a:pt x="8" y="40"/>
                    <a:pt x="8" y="40"/>
                  </a:cubicBezTo>
                  <a:cubicBezTo>
                    <a:pt x="0" y="40"/>
                    <a:pt x="0" y="40"/>
                    <a:pt x="0" y="40"/>
                  </a:cubicBezTo>
                  <a:close/>
                  <a:moveTo>
                    <a:pt x="8" y="17"/>
                  </a:moveTo>
                  <a:cubicBezTo>
                    <a:pt x="14" y="17"/>
                    <a:pt x="14" y="17"/>
                    <a:pt x="14" y="17"/>
                  </a:cubicBezTo>
                  <a:cubicBezTo>
                    <a:pt x="17" y="17"/>
                    <a:pt x="20" y="17"/>
                    <a:pt x="21" y="17"/>
                  </a:cubicBezTo>
                  <a:cubicBezTo>
                    <a:pt x="22" y="16"/>
                    <a:pt x="23" y="16"/>
                    <a:pt x="23" y="15"/>
                  </a:cubicBezTo>
                  <a:cubicBezTo>
                    <a:pt x="24" y="14"/>
                    <a:pt x="24" y="13"/>
                    <a:pt x="24" y="12"/>
                  </a:cubicBezTo>
                  <a:cubicBezTo>
                    <a:pt x="24" y="11"/>
                    <a:pt x="24" y="10"/>
                    <a:pt x="23" y="9"/>
                  </a:cubicBezTo>
                  <a:cubicBezTo>
                    <a:pt x="22" y="8"/>
                    <a:pt x="21" y="8"/>
                    <a:pt x="20" y="7"/>
                  </a:cubicBezTo>
                  <a:cubicBezTo>
                    <a:pt x="19" y="7"/>
                    <a:pt x="17" y="7"/>
                    <a:pt x="14" y="7"/>
                  </a:cubicBezTo>
                  <a:cubicBezTo>
                    <a:pt x="8" y="7"/>
                    <a:pt x="8" y="7"/>
                    <a:pt x="8" y="7"/>
                  </a:cubicBezTo>
                  <a:lnTo>
                    <a:pt x="8"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91" name="ïṣľíḑé"/>
            <p:cNvSpPr/>
            <p:nvPr/>
          </p:nvSpPr>
          <p:spPr bwMode="auto">
            <a:xfrm>
              <a:off x="5460722" y="1624325"/>
              <a:ext cx="72888" cy="94615"/>
            </a:xfrm>
            <a:custGeom>
              <a:avLst/>
              <a:gdLst>
                <a:gd name="T0" fmla="*/ 0 w 32"/>
                <a:gd name="T1" fmla="*/ 27 h 41"/>
                <a:gd name="T2" fmla="*/ 8 w 32"/>
                <a:gd name="T3" fmla="*/ 27 h 41"/>
                <a:gd name="T4" fmla="*/ 11 w 32"/>
                <a:gd name="T5" fmla="*/ 32 h 41"/>
                <a:gd name="T6" fmla="*/ 16 w 32"/>
                <a:gd name="T7" fmla="*/ 34 h 41"/>
                <a:gd name="T8" fmla="*/ 22 w 32"/>
                <a:gd name="T9" fmla="*/ 33 h 41"/>
                <a:gd name="T10" fmla="*/ 24 w 32"/>
                <a:gd name="T11" fmla="*/ 29 h 41"/>
                <a:gd name="T12" fmla="*/ 23 w 32"/>
                <a:gd name="T13" fmla="*/ 26 h 41"/>
                <a:gd name="T14" fmla="*/ 21 w 32"/>
                <a:gd name="T15" fmla="*/ 25 h 41"/>
                <a:gd name="T16" fmla="*/ 14 w 32"/>
                <a:gd name="T17" fmla="*/ 23 h 41"/>
                <a:gd name="T18" fmla="*/ 5 w 32"/>
                <a:gd name="T19" fmla="*/ 19 h 41"/>
                <a:gd name="T20" fmla="*/ 1 w 32"/>
                <a:gd name="T21" fmla="*/ 11 h 41"/>
                <a:gd name="T22" fmla="*/ 3 w 32"/>
                <a:gd name="T23" fmla="*/ 5 h 41"/>
                <a:gd name="T24" fmla="*/ 8 w 32"/>
                <a:gd name="T25" fmla="*/ 1 h 41"/>
                <a:gd name="T26" fmla="*/ 16 w 32"/>
                <a:gd name="T27" fmla="*/ 0 h 41"/>
                <a:gd name="T28" fmla="*/ 27 w 32"/>
                <a:gd name="T29" fmla="*/ 3 h 41"/>
                <a:gd name="T30" fmla="*/ 31 w 32"/>
                <a:gd name="T31" fmla="*/ 12 h 41"/>
                <a:gd name="T32" fmla="*/ 23 w 32"/>
                <a:gd name="T33" fmla="*/ 12 h 41"/>
                <a:gd name="T34" fmla="*/ 21 w 32"/>
                <a:gd name="T35" fmla="*/ 8 h 41"/>
                <a:gd name="T36" fmla="*/ 16 w 32"/>
                <a:gd name="T37" fmla="*/ 6 h 41"/>
                <a:gd name="T38" fmla="*/ 10 w 32"/>
                <a:gd name="T39" fmla="*/ 8 h 41"/>
                <a:gd name="T40" fmla="*/ 9 w 32"/>
                <a:gd name="T41" fmla="*/ 10 h 41"/>
                <a:gd name="T42" fmla="*/ 10 w 32"/>
                <a:gd name="T43" fmla="*/ 13 h 41"/>
                <a:gd name="T44" fmla="*/ 18 w 32"/>
                <a:gd name="T45" fmla="*/ 15 h 41"/>
                <a:gd name="T46" fmla="*/ 26 w 32"/>
                <a:gd name="T47" fmla="*/ 18 h 41"/>
                <a:gd name="T48" fmla="*/ 31 w 32"/>
                <a:gd name="T49" fmla="*/ 22 h 41"/>
                <a:gd name="T50" fmla="*/ 32 w 32"/>
                <a:gd name="T51" fmla="*/ 29 h 41"/>
                <a:gd name="T52" fmla="*/ 30 w 32"/>
                <a:gd name="T53" fmla="*/ 35 h 41"/>
                <a:gd name="T54" fmla="*/ 25 w 32"/>
                <a:gd name="T55" fmla="*/ 40 h 41"/>
                <a:gd name="T56" fmla="*/ 16 w 32"/>
                <a:gd name="T57" fmla="*/ 41 h 41"/>
                <a:gd name="T58" fmla="*/ 5 w 32"/>
                <a:gd name="T59" fmla="*/ 38 h 41"/>
                <a:gd name="T60" fmla="*/ 0 w 32"/>
                <a:gd name="T61" fmla="*/ 2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 h="41">
                  <a:moveTo>
                    <a:pt x="0" y="27"/>
                  </a:moveTo>
                  <a:cubicBezTo>
                    <a:pt x="8" y="27"/>
                    <a:pt x="8" y="27"/>
                    <a:pt x="8" y="27"/>
                  </a:cubicBezTo>
                  <a:cubicBezTo>
                    <a:pt x="8" y="29"/>
                    <a:pt x="9" y="31"/>
                    <a:pt x="11" y="32"/>
                  </a:cubicBezTo>
                  <a:cubicBezTo>
                    <a:pt x="12" y="34"/>
                    <a:pt x="14" y="34"/>
                    <a:pt x="16" y="34"/>
                  </a:cubicBezTo>
                  <a:cubicBezTo>
                    <a:pt x="19" y="34"/>
                    <a:pt x="21" y="34"/>
                    <a:pt x="22" y="33"/>
                  </a:cubicBezTo>
                  <a:cubicBezTo>
                    <a:pt x="24" y="31"/>
                    <a:pt x="24" y="30"/>
                    <a:pt x="24" y="29"/>
                  </a:cubicBezTo>
                  <a:cubicBezTo>
                    <a:pt x="24" y="28"/>
                    <a:pt x="24" y="27"/>
                    <a:pt x="23" y="26"/>
                  </a:cubicBezTo>
                  <a:cubicBezTo>
                    <a:pt x="23" y="26"/>
                    <a:pt x="22" y="25"/>
                    <a:pt x="21" y="25"/>
                  </a:cubicBezTo>
                  <a:cubicBezTo>
                    <a:pt x="20" y="24"/>
                    <a:pt x="17" y="24"/>
                    <a:pt x="14" y="23"/>
                  </a:cubicBezTo>
                  <a:cubicBezTo>
                    <a:pt x="10" y="22"/>
                    <a:pt x="7" y="20"/>
                    <a:pt x="5" y="19"/>
                  </a:cubicBezTo>
                  <a:cubicBezTo>
                    <a:pt x="3" y="17"/>
                    <a:pt x="1" y="14"/>
                    <a:pt x="1" y="11"/>
                  </a:cubicBezTo>
                  <a:cubicBezTo>
                    <a:pt x="1" y="9"/>
                    <a:pt x="2" y="7"/>
                    <a:pt x="3" y="5"/>
                  </a:cubicBezTo>
                  <a:cubicBezTo>
                    <a:pt x="4" y="3"/>
                    <a:pt x="6" y="2"/>
                    <a:pt x="8" y="1"/>
                  </a:cubicBezTo>
                  <a:cubicBezTo>
                    <a:pt x="10" y="0"/>
                    <a:pt x="13" y="0"/>
                    <a:pt x="16" y="0"/>
                  </a:cubicBezTo>
                  <a:cubicBezTo>
                    <a:pt x="21" y="0"/>
                    <a:pt x="25" y="1"/>
                    <a:pt x="27" y="3"/>
                  </a:cubicBezTo>
                  <a:cubicBezTo>
                    <a:pt x="30" y="5"/>
                    <a:pt x="31" y="8"/>
                    <a:pt x="31" y="12"/>
                  </a:cubicBezTo>
                  <a:cubicBezTo>
                    <a:pt x="23" y="12"/>
                    <a:pt x="23" y="12"/>
                    <a:pt x="23" y="12"/>
                  </a:cubicBezTo>
                  <a:cubicBezTo>
                    <a:pt x="23" y="10"/>
                    <a:pt x="22" y="9"/>
                    <a:pt x="21" y="8"/>
                  </a:cubicBezTo>
                  <a:cubicBezTo>
                    <a:pt x="20" y="7"/>
                    <a:pt x="18" y="6"/>
                    <a:pt x="16" y="6"/>
                  </a:cubicBezTo>
                  <a:cubicBezTo>
                    <a:pt x="13" y="6"/>
                    <a:pt x="12" y="7"/>
                    <a:pt x="10" y="8"/>
                  </a:cubicBezTo>
                  <a:cubicBezTo>
                    <a:pt x="9" y="8"/>
                    <a:pt x="9" y="9"/>
                    <a:pt x="9" y="10"/>
                  </a:cubicBezTo>
                  <a:cubicBezTo>
                    <a:pt x="9" y="11"/>
                    <a:pt x="9" y="12"/>
                    <a:pt x="10" y="13"/>
                  </a:cubicBezTo>
                  <a:cubicBezTo>
                    <a:pt x="11" y="14"/>
                    <a:pt x="14" y="14"/>
                    <a:pt x="18" y="15"/>
                  </a:cubicBezTo>
                  <a:cubicBezTo>
                    <a:pt x="22" y="16"/>
                    <a:pt x="24" y="17"/>
                    <a:pt x="26" y="18"/>
                  </a:cubicBezTo>
                  <a:cubicBezTo>
                    <a:pt x="28" y="19"/>
                    <a:pt x="30" y="21"/>
                    <a:pt x="31" y="22"/>
                  </a:cubicBezTo>
                  <a:cubicBezTo>
                    <a:pt x="32" y="24"/>
                    <a:pt x="32" y="26"/>
                    <a:pt x="32" y="29"/>
                  </a:cubicBezTo>
                  <a:cubicBezTo>
                    <a:pt x="32" y="31"/>
                    <a:pt x="32" y="33"/>
                    <a:pt x="30" y="35"/>
                  </a:cubicBezTo>
                  <a:cubicBezTo>
                    <a:pt x="29" y="37"/>
                    <a:pt x="27" y="39"/>
                    <a:pt x="25" y="40"/>
                  </a:cubicBezTo>
                  <a:cubicBezTo>
                    <a:pt x="23" y="41"/>
                    <a:pt x="20" y="41"/>
                    <a:pt x="16" y="41"/>
                  </a:cubicBezTo>
                  <a:cubicBezTo>
                    <a:pt x="11" y="41"/>
                    <a:pt x="7" y="40"/>
                    <a:pt x="5" y="38"/>
                  </a:cubicBezTo>
                  <a:cubicBezTo>
                    <a:pt x="2" y="35"/>
                    <a:pt x="0" y="32"/>
                    <a:pt x="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92" name="îşḻîḑè"/>
            <p:cNvSpPr/>
            <p:nvPr/>
          </p:nvSpPr>
          <p:spPr bwMode="auto">
            <a:xfrm>
              <a:off x="5556738" y="1624325"/>
              <a:ext cx="18222" cy="925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chemeClr val="accent1"/>
                </a:solidFill>
              </a:endParaRPr>
            </a:p>
          </p:txBody>
        </p:sp>
        <p:sp>
          <p:nvSpPr>
            <p:cNvPr id="93" name="iṣḷiḓê"/>
            <p:cNvSpPr/>
            <p:nvPr/>
          </p:nvSpPr>
          <p:spPr bwMode="auto">
            <a:xfrm>
              <a:off x="5593182" y="1624325"/>
              <a:ext cx="73589" cy="92512"/>
            </a:xfrm>
            <a:custGeom>
              <a:avLst/>
              <a:gdLst>
                <a:gd name="T0" fmla="*/ 40 w 105"/>
                <a:gd name="T1" fmla="*/ 132 h 132"/>
                <a:gd name="T2" fmla="*/ 40 w 105"/>
                <a:gd name="T3" fmla="*/ 23 h 132"/>
                <a:gd name="T4" fmla="*/ 0 w 105"/>
                <a:gd name="T5" fmla="*/ 23 h 132"/>
                <a:gd name="T6" fmla="*/ 0 w 105"/>
                <a:gd name="T7" fmla="*/ 0 h 132"/>
                <a:gd name="T8" fmla="*/ 105 w 105"/>
                <a:gd name="T9" fmla="*/ 0 h 132"/>
                <a:gd name="T10" fmla="*/ 105 w 105"/>
                <a:gd name="T11" fmla="*/ 23 h 132"/>
                <a:gd name="T12" fmla="*/ 66 w 105"/>
                <a:gd name="T13" fmla="*/ 23 h 132"/>
                <a:gd name="T14" fmla="*/ 66 w 105"/>
                <a:gd name="T15" fmla="*/ 132 h 132"/>
                <a:gd name="T16" fmla="*/ 40 w 105"/>
                <a:gd name="T1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5" h="132">
                  <a:moveTo>
                    <a:pt x="40" y="132"/>
                  </a:moveTo>
                  <a:lnTo>
                    <a:pt x="40" y="23"/>
                  </a:lnTo>
                  <a:lnTo>
                    <a:pt x="0" y="23"/>
                  </a:lnTo>
                  <a:lnTo>
                    <a:pt x="0" y="0"/>
                  </a:lnTo>
                  <a:lnTo>
                    <a:pt x="105" y="0"/>
                  </a:lnTo>
                  <a:lnTo>
                    <a:pt x="105" y="23"/>
                  </a:lnTo>
                  <a:lnTo>
                    <a:pt x="66" y="23"/>
                  </a:lnTo>
                  <a:lnTo>
                    <a:pt x="66" y="132"/>
                  </a:lnTo>
                  <a:lnTo>
                    <a:pt x="4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94" name="işļídè"/>
            <p:cNvSpPr/>
            <p:nvPr/>
          </p:nvSpPr>
          <p:spPr bwMode="auto">
            <a:xfrm>
              <a:off x="5675882" y="1624325"/>
              <a:ext cx="84803" cy="92512"/>
            </a:xfrm>
            <a:custGeom>
              <a:avLst/>
              <a:gdLst>
                <a:gd name="T0" fmla="*/ 46 w 121"/>
                <a:gd name="T1" fmla="*/ 132 h 132"/>
                <a:gd name="T2" fmla="*/ 46 w 121"/>
                <a:gd name="T3" fmla="*/ 79 h 132"/>
                <a:gd name="T4" fmla="*/ 0 w 121"/>
                <a:gd name="T5" fmla="*/ 0 h 132"/>
                <a:gd name="T6" fmla="*/ 30 w 121"/>
                <a:gd name="T7" fmla="*/ 0 h 132"/>
                <a:gd name="T8" fmla="*/ 62 w 121"/>
                <a:gd name="T9" fmla="*/ 53 h 132"/>
                <a:gd name="T10" fmla="*/ 92 w 121"/>
                <a:gd name="T11" fmla="*/ 0 h 132"/>
                <a:gd name="T12" fmla="*/ 121 w 121"/>
                <a:gd name="T13" fmla="*/ 0 h 132"/>
                <a:gd name="T14" fmla="*/ 75 w 121"/>
                <a:gd name="T15" fmla="*/ 79 h 132"/>
                <a:gd name="T16" fmla="*/ 75 w 121"/>
                <a:gd name="T17" fmla="*/ 132 h 132"/>
                <a:gd name="T18" fmla="*/ 46 w 121"/>
                <a:gd name="T19"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46" y="132"/>
                  </a:moveTo>
                  <a:lnTo>
                    <a:pt x="46" y="79"/>
                  </a:lnTo>
                  <a:lnTo>
                    <a:pt x="0" y="0"/>
                  </a:lnTo>
                  <a:lnTo>
                    <a:pt x="30" y="0"/>
                  </a:lnTo>
                  <a:lnTo>
                    <a:pt x="62" y="53"/>
                  </a:lnTo>
                  <a:lnTo>
                    <a:pt x="92" y="0"/>
                  </a:lnTo>
                  <a:lnTo>
                    <a:pt x="121" y="0"/>
                  </a:lnTo>
                  <a:lnTo>
                    <a:pt x="75" y="79"/>
                  </a:lnTo>
                  <a:lnTo>
                    <a:pt x="75" y="132"/>
                  </a:lnTo>
                  <a:lnTo>
                    <a:pt x="46"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grpSp>
      <p:sp>
        <p:nvSpPr>
          <p:cNvPr id="2" name="标题 1"/>
          <p:cNvSpPr txBox="1"/>
          <p:nvPr/>
        </p:nvSpPr>
        <p:spPr>
          <a:xfrm>
            <a:off x="2391094" y="2034636"/>
            <a:ext cx="7609598" cy="1973020"/>
          </a:xfrm>
          <a:prstGeom prst="rect">
            <a:avLst/>
          </a:prstGeom>
          <a:noFill/>
          <a:ln>
            <a:noFill/>
          </a:ln>
        </p:spPr>
        <p:txBody>
          <a:bodyPr vert="horz" wrap="square" lIns="91440" tIns="45720" rIns="91440" bIns="45720" rtlCol="0" anchor="ctr"/>
          <a:lstStyle/>
          <a:p>
            <a:pPr algn="ctr">
              <a:lnSpc>
                <a:spcPct val="130000"/>
              </a:lnSpc>
            </a:pPr>
            <a:r>
              <a:rPr kumimoji="1" lang="zh-CN" altLang="en-US" sz="3600" b="1" dirty="0">
                <a:ln w="12700">
                  <a:noFill/>
                </a:ln>
                <a:solidFill>
                  <a:srgbClr val="000000">
                    <a:alpha val="100000"/>
                  </a:srgbClr>
                </a:solidFill>
                <a:latin typeface="Microsoft YaHei Light" panose="020B0502040204020203" pitchFamily="34" charset="-122"/>
                <a:ea typeface="Microsoft YaHei Light" panose="020B0502040204020203" pitchFamily="34" charset="-122"/>
                <a:cs typeface="Source Han Sans CN Bold" panose="020B0800000000000000" charset="-122"/>
              </a:rPr>
              <a:t>基于 </a:t>
            </a:r>
            <a:r>
              <a:rPr kumimoji="1" lang="en-US" altLang="zh-CN" sz="3600" b="1" dirty="0">
                <a:ln w="12700">
                  <a:noFill/>
                </a:ln>
                <a:solidFill>
                  <a:srgbClr val="000000">
                    <a:alpha val="100000"/>
                  </a:srgbClr>
                </a:solidFill>
                <a:latin typeface="Microsoft YaHei Light" panose="020B0502040204020203" pitchFamily="34" charset="-122"/>
                <a:ea typeface="Microsoft YaHei Light" panose="020B0502040204020203" pitchFamily="34" charset="-122"/>
                <a:cs typeface="Source Han Sans CN Bold" panose="020B0800000000000000" charset="-122"/>
              </a:rPr>
              <a:t>BERT </a:t>
            </a:r>
            <a:r>
              <a:rPr kumimoji="1" lang="zh-CN" altLang="en-US" sz="3600" b="1" dirty="0">
                <a:ln w="12700">
                  <a:noFill/>
                </a:ln>
                <a:solidFill>
                  <a:srgbClr val="000000">
                    <a:alpha val="100000"/>
                  </a:srgbClr>
                </a:solidFill>
                <a:latin typeface="Microsoft YaHei Light" panose="020B0502040204020203" pitchFamily="34" charset="-122"/>
                <a:ea typeface="Microsoft YaHei Light" panose="020B0502040204020203" pitchFamily="34" charset="-122"/>
                <a:cs typeface="Source Han Sans CN Bold" panose="020B0800000000000000" charset="-122"/>
              </a:rPr>
              <a:t>的新闻标题情感分析系统</a:t>
            </a:r>
            <a:endParaRPr kumimoji="1" lang="en-US" altLang="zh-CN" sz="3600" b="1" dirty="0">
              <a:ln w="12700">
                <a:noFill/>
              </a:ln>
              <a:solidFill>
                <a:srgbClr val="000000">
                  <a:alpha val="100000"/>
                </a:srgbClr>
              </a:solidFill>
              <a:latin typeface="Microsoft YaHei Light" panose="020B0502040204020203" pitchFamily="34" charset="-122"/>
              <a:ea typeface="Microsoft YaHei Light" panose="020B0502040204020203" pitchFamily="34" charset="-122"/>
              <a:cs typeface="Source Han Sans CN Bold" panose="020B0800000000000000" charset="-122"/>
            </a:endParaRPr>
          </a:p>
          <a:p>
            <a:pPr algn="ctr">
              <a:lnSpc>
                <a:spcPct val="130000"/>
              </a:lnSpc>
            </a:pPr>
            <a:r>
              <a:rPr kumimoji="1" lang="en-US" altLang="zh-CN" sz="3200" b="1" dirty="0">
                <a:ln w="12700">
                  <a:noFill/>
                </a:ln>
                <a:solidFill>
                  <a:srgbClr val="000000">
                    <a:alpha val="100000"/>
                  </a:srgbClr>
                </a:solidFill>
                <a:latin typeface="Microsoft YaHei Light" panose="020B0502040204020203" pitchFamily="34" charset="-122"/>
                <a:ea typeface="Microsoft YaHei Light" panose="020B0502040204020203" pitchFamily="34" charset="-122"/>
              </a:rPr>
              <a:t>—— </a:t>
            </a:r>
            <a:r>
              <a:rPr kumimoji="1" lang="zh-CN" altLang="en-US" sz="3200" b="1" dirty="0">
                <a:ln w="12700">
                  <a:noFill/>
                </a:ln>
                <a:solidFill>
                  <a:srgbClr val="000000">
                    <a:alpha val="100000"/>
                  </a:srgbClr>
                </a:solidFill>
                <a:latin typeface="Microsoft YaHei Light" panose="020B0502040204020203" pitchFamily="34" charset="-122"/>
                <a:ea typeface="Microsoft YaHei Light" panose="020B0502040204020203" pitchFamily="34" charset="-122"/>
              </a:rPr>
              <a:t>模型训练与应用</a:t>
            </a:r>
            <a:endParaRPr kumimoji="1" lang="zh-CN" altLang="en-US" sz="1600" b="1" dirty="0">
              <a:latin typeface="Microsoft YaHei Light" panose="020B0502040204020203" pitchFamily="34" charset="-122"/>
              <a:ea typeface="Microsoft YaHei Light" panose="020B0502040204020203" pitchFamily="34" charset="-122"/>
            </a:endParaRPr>
          </a:p>
        </p:txBody>
      </p:sp>
      <p:sp>
        <p:nvSpPr>
          <p:cNvPr id="10" name="标题 1"/>
          <p:cNvSpPr txBox="1"/>
          <p:nvPr/>
        </p:nvSpPr>
        <p:spPr>
          <a:xfrm>
            <a:off x="3156273" y="4501077"/>
            <a:ext cx="3798551" cy="497114"/>
          </a:xfrm>
          <a:prstGeom prst="roundRect">
            <a:avLst/>
          </a:prstGeom>
          <a:solidFill>
            <a:schemeClr val="accent1">
              <a:lumMod val="10000"/>
              <a:lumOff val="90000"/>
            </a:schemeClr>
          </a:solidFill>
          <a:ln w="31750" cap="flat">
            <a:solidFill>
              <a:schemeClr val="bg1"/>
            </a:solidFill>
            <a:miter/>
          </a:ln>
          <a:effectLst>
            <a:outerShdw blurRad="190500" dist="63500" dir="2700000" algn="tl" rotWithShape="0">
              <a:schemeClr val="tx1">
                <a:alpha val="1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95" name="标题 1"/>
          <p:cNvSpPr txBox="1"/>
          <p:nvPr/>
        </p:nvSpPr>
        <p:spPr>
          <a:xfrm>
            <a:off x="3706656" y="4531545"/>
            <a:ext cx="3505424" cy="458595"/>
          </a:xfrm>
          <a:prstGeom prst="rect">
            <a:avLst/>
          </a:prstGeom>
          <a:noFill/>
          <a:ln w="12700" cap="sq">
            <a:noFill/>
            <a:miter/>
          </a:ln>
        </p:spPr>
        <p:txBody>
          <a:bodyPr vert="horz" wrap="square" lIns="0" tIns="0" rIns="0" bIns="0" rtlCol="0" anchor="ctr"/>
          <a:lstStyle/>
          <a:p>
            <a:pPr algn="l">
              <a:lnSpc>
                <a:spcPct val="100000"/>
              </a:lnSpc>
            </a:pPr>
            <a:r>
              <a:rPr kumimoji="1" lang="zh-CN" altLang="en-US" sz="1600" dirty="0">
                <a:ln w="12700">
                  <a:noFill/>
                </a:ln>
                <a:solidFill>
                  <a:srgbClr val="000000">
                    <a:alpha val="100000"/>
                  </a:srgbClr>
                </a:solidFill>
                <a:latin typeface="微软雅黑 Light" panose="020B0502040204020203" pitchFamily="34" charset="-122"/>
                <a:ea typeface="微软雅黑 Light" panose="020B0502040204020203" pitchFamily="34" charset="-122"/>
                <a:cs typeface="Source Han Sans" panose="020B0400000000000000" charset="-122"/>
              </a:rPr>
              <a:t>小组成员：</a:t>
            </a:r>
            <a:r>
              <a:rPr kumimoji="1" lang="en-US" altLang="zh-CN" sz="1600" dirty="0">
                <a:ln w="12700">
                  <a:noFill/>
                </a:ln>
                <a:solidFill>
                  <a:srgbClr val="000000">
                    <a:alpha val="100000"/>
                  </a:srgbClr>
                </a:solidFill>
                <a:latin typeface="微软雅黑 Light" panose="020B0502040204020203" pitchFamily="34" charset="-122"/>
                <a:ea typeface="微软雅黑 Light" panose="020B0502040204020203" pitchFamily="34" charset="-122"/>
                <a:cs typeface="Source Han Sans" panose="020B0400000000000000" charset="-122"/>
              </a:rPr>
              <a:t>XXX</a:t>
            </a:r>
            <a:endParaRPr kumimoji="1" lang="zh-CN" altLang="en-US" dirty="0">
              <a:latin typeface="微软雅黑 Light" panose="020B0502040204020203" pitchFamily="34" charset="-122"/>
              <a:ea typeface="微软雅黑 Light" panose="020B0502040204020203" pitchFamily="34" charset="-122"/>
            </a:endParaRPr>
          </a:p>
        </p:txBody>
      </p:sp>
      <p:sp>
        <p:nvSpPr>
          <p:cNvPr id="98" name="标题 1"/>
          <p:cNvSpPr txBox="1"/>
          <p:nvPr/>
        </p:nvSpPr>
        <p:spPr>
          <a:xfrm>
            <a:off x="3275643" y="4593732"/>
            <a:ext cx="311804" cy="311804"/>
          </a:xfrm>
          <a:prstGeom prst="round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99" name="标题 1"/>
          <p:cNvSpPr txBox="1"/>
          <p:nvPr/>
        </p:nvSpPr>
        <p:spPr>
          <a:xfrm>
            <a:off x="7383879" y="4616353"/>
            <a:ext cx="316843" cy="316843"/>
          </a:xfrm>
          <a:prstGeom prst="round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01" name="标题 1"/>
          <p:cNvSpPr txBox="1"/>
          <p:nvPr/>
        </p:nvSpPr>
        <p:spPr>
          <a:xfrm>
            <a:off x="7933957" y="4545477"/>
            <a:ext cx="1146178" cy="458595"/>
          </a:xfrm>
          <a:prstGeom prst="rect">
            <a:avLst/>
          </a:prstGeom>
          <a:noFill/>
          <a:ln w="12700" cap="sq">
            <a:noFill/>
            <a:miter/>
          </a:ln>
        </p:spPr>
        <p:txBody>
          <a:bodyPr vert="horz" wrap="square" lIns="0" tIns="0" rIns="0" bIns="0" rtlCol="0" anchor="ctr"/>
          <a:lstStyle/>
          <a:p>
            <a:pPr algn="l">
              <a:lnSpc>
                <a:spcPct val="100000"/>
              </a:lnSpc>
            </a:pPr>
            <a:r>
              <a:rPr kumimoji="1" lang="en-US" altLang="zh-CN" sz="1600" dirty="0">
                <a:ln w="12700">
                  <a:noFill/>
                </a:ln>
                <a:solidFill>
                  <a:srgbClr val="000000">
                    <a:alpha val="100000"/>
                  </a:srgbClr>
                </a:solidFill>
                <a:latin typeface="微软雅黑" panose="020B0503020204020204" pitchFamily="34" charset="-122"/>
                <a:ea typeface="微软雅黑" panose="020B0503020204020204" pitchFamily="34" charset="-122"/>
                <a:cs typeface="Source Han Sans" panose="020B0400000000000000" charset="-122"/>
              </a:rPr>
              <a:t>2025.6.3</a:t>
            </a:r>
            <a:endParaRPr kumimoji="1" lang="zh-CN" altLang="en-US" dirty="0">
              <a:latin typeface="微软雅黑" panose="020B0503020204020204" pitchFamily="34" charset="-122"/>
              <a:ea typeface="微软雅黑" panose="020B0503020204020204" pitchFamily="34" charset="-122"/>
            </a:endParaRPr>
          </a:p>
        </p:txBody>
      </p:sp>
      <p:sp>
        <p:nvSpPr>
          <p:cNvPr id="102" name="标题 1"/>
          <p:cNvSpPr txBox="1"/>
          <p:nvPr/>
        </p:nvSpPr>
        <p:spPr>
          <a:xfrm>
            <a:off x="5301310" y="3895428"/>
            <a:ext cx="1571452" cy="383058"/>
          </a:xfrm>
          <a:prstGeom prst="rect">
            <a:avLst/>
          </a:prstGeom>
          <a:noFill/>
          <a:ln>
            <a:noFill/>
          </a:ln>
          <a:effectLst/>
        </p:spPr>
        <p:txBody>
          <a:bodyPr vert="horz" wrap="square" lIns="0" tIns="0" rIns="0" bIns="0" rtlCol="0" anchor="ctr"/>
          <a:lstStyle/>
          <a:p>
            <a:pPr algn="dist">
              <a:lnSpc>
                <a:spcPct val="100000"/>
              </a:lnSpc>
            </a:pPr>
            <a:r>
              <a:rPr kumimoji="1" lang="zh-CN" altLang="en-US" sz="1200" dirty="0">
                <a:ln w="12700">
                  <a:noFill/>
                </a:ln>
                <a:solidFill>
                  <a:srgbClr val="404040">
                    <a:alpha val="50000"/>
                  </a:srgbClr>
                </a:solidFill>
                <a:latin typeface="微软雅黑" panose="020B0503020204020204" pitchFamily="34" charset="-122"/>
                <a:ea typeface="微软雅黑" panose="020B0503020204020204" pitchFamily="34" charset="-122"/>
                <a:cs typeface="Source Han Sans" panose="020B0400000000000000" charset="-122"/>
              </a:rPr>
              <a:t>人工智能基础（</a:t>
            </a:r>
            <a:r>
              <a:rPr kumimoji="1" lang="en-US" altLang="zh-CN" sz="1200" dirty="0">
                <a:ln w="12700">
                  <a:noFill/>
                </a:ln>
                <a:solidFill>
                  <a:srgbClr val="404040">
                    <a:alpha val="50000"/>
                  </a:srgbClr>
                </a:solidFill>
                <a:latin typeface="微软雅黑" panose="020B0503020204020204" pitchFamily="34" charset="-122"/>
                <a:ea typeface="微软雅黑" panose="020B0503020204020204" pitchFamily="34" charset="-122"/>
                <a:cs typeface="Source Han Sans" panose="020B0400000000000000" charset="-122"/>
              </a:rPr>
              <a:t>A</a:t>
            </a:r>
            <a:r>
              <a:rPr kumimoji="1" lang="zh-CN" altLang="en-US" sz="1200" dirty="0">
                <a:ln w="12700">
                  <a:noFill/>
                </a:ln>
                <a:solidFill>
                  <a:srgbClr val="404040">
                    <a:alpha val="50000"/>
                  </a:srgbClr>
                </a:solidFill>
                <a:latin typeface="微软雅黑" panose="020B0503020204020204" pitchFamily="34" charset="-122"/>
                <a:ea typeface="微软雅黑" panose="020B0503020204020204" pitchFamily="34" charset="-122"/>
                <a:cs typeface="Source Han Sans" panose="020B0400000000000000" charset="-122"/>
              </a:rPr>
              <a:t>）</a:t>
            </a:r>
            <a:endParaRPr kumimoji="1" lang="zh-CN" altLang="en-US" dirty="0">
              <a:latin typeface="微软雅黑" panose="020B0503020204020204" pitchFamily="34" charset="-122"/>
              <a:ea typeface="微软雅黑" panose="020B0503020204020204" pitchFamily="34" charset="-122"/>
            </a:endParaRPr>
          </a:p>
        </p:txBody>
      </p:sp>
      <p:cxnSp>
        <p:nvCxnSpPr>
          <p:cNvPr id="103" name="标题 1"/>
          <p:cNvCxnSpPr/>
          <p:nvPr/>
        </p:nvCxnSpPr>
        <p:spPr>
          <a:xfrm>
            <a:off x="3684954" y="4091979"/>
            <a:ext cx="1447546" cy="0"/>
          </a:xfrm>
          <a:prstGeom prst="line">
            <a:avLst/>
          </a:prstGeom>
          <a:noFill/>
          <a:ln w="7963" cap="sq">
            <a:solidFill>
              <a:schemeClr val="tx1">
                <a:lumMod val="75000"/>
                <a:lumOff val="25000"/>
                <a:alpha val="50000"/>
              </a:schemeClr>
            </a:solidFill>
            <a:prstDash val="dash"/>
            <a:miter/>
          </a:ln>
        </p:spPr>
      </p:cxnSp>
      <p:cxnSp>
        <p:nvCxnSpPr>
          <p:cNvPr id="104" name="标题 1"/>
          <p:cNvCxnSpPr/>
          <p:nvPr/>
        </p:nvCxnSpPr>
        <p:spPr>
          <a:xfrm>
            <a:off x="7059500" y="4091979"/>
            <a:ext cx="1447546" cy="0"/>
          </a:xfrm>
          <a:prstGeom prst="line">
            <a:avLst/>
          </a:prstGeom>
          <a:noFill/>
          <a:ln w="7963" cap="sq">
            <a:solidFill>
              <a:schemeClr val="tx1">
                <a:lumMod val="75000"/>
                <a:lumOff val="25000"/>
                <a:alpha val="50000"/>
              </a:schemeClr>
            </a:solidFill>
            <a:prstDash val="dash"/>
            <a:miter/>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6418755"/>
            <a:ext cx="12192000" cy="439245"/>
          </a:xfrm>
          <a:prstGeom prst="rect">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duotone>
              <a:prstClr val="black"/>
              <a:schemeClr val="accent4">
                <a:tint val="45000"/>
                <a:satMod val="400000"/>
              </a:schemeClr>
            </a:duotone>
          </a:blip>
          <a:stretch>
            <a:fillRect/>
          </a:stretch>
        </p:blipFill>
        <p:spPr>
          <a:xfrm>
            <a:off x="2683528" y="1822066"/>
            <a:ext cx="6824944" cy="2154622"/>
          </a:xfrm>
          <a:prstGeom prst="rect">
            <a:avLst/>
          </a:prstGeom>
        </p:spPr>
      </p:pic>
      <p:grpSp>
        <p:nvGrpSpPr>
          <p:cNvPr id="2" name="组合 1"/>
          <p:cNvGrpSpPr/>
          <p:nvPr/>
        </p:nvGrpSpPr>
        <p:grpSpPr>
          <a:xfrm>
            <a:off x="427260" y="337079"/>
            <a:ext cx="2457878" cy="799669"/>
            <a:chOff x="3302807" y="1034911"/>
            <a:chExt cx="2457878" cy="799669"/>
          </a:xfrm>
          <a:solidFill>
            <a:schemeClr val="accent4">
              <a:lumMod val="75000"/>
            </a:schemeClr>
          </a:solidFill>
        </p:grpSpPr>
        <p:sp>
          <p:nvSpPr>
            <p:cNvPr id="6" name="íṡḷîḍê"/>
            <p:cNvSpPr/>
            <p:nvPr/>
          </p:nvSpPr>
          <p:spPr bwMode="auto">
            <a:xfrm>
              <a:off x="3518669" y="1287918"/>
              <a:ext cx="364442" cy="336408"/>
            </a:xfrm>
            <a:custGeom>
              <a:avLst/>
              <a:gdLst>
                <a:gd name="T0" fmla="*/ 154 w 159"/>
                <a:gd name="T1" fmla="*/ 43 h 146"/>
                <a:gd name="T2" fmla="*/ 133 w 159"/>
                <a:gd name="T3" fmla="*/ 41 h 146"/>
                <a:gd name="T4" fmla="*/ 159 w 159"/>
                <a:gd name="T5" fmla="*/ 25 h 146"/>
                <a:gd name="T6" fmla="*/ 133 w 159"/>
                <a:gd name="T7" fmla="*/ 24 h 146"/>
                <a:gd name="T8" fmla="*/ 97 w 159"/>
                <a:gd name="T9" fmla="*/ 38 h 146"/>
                <a:gd name="T10" fmla="*/ 106 w 159"/>
                <a:gd name="T11" fmla="*/ 24 h 146"/>
                <a:gd name="T12" fmla="*/ 72 w 159"/>
                <a:gd name="T13" fmla="*/ 34 h 146"/>
                <a:gd name="T14" fmla="*/ 66 w 159"/>
                <a:gd name="T15" fmla="*/ 36 h 146"/>
                <a:gd name="T16" fmla="*/ 0 w 159"/>
                <a:gd name="T17" fmla="*/ 23 h 146"/>
                <a:gd name="T18" fmla="*/ 28 w 159"/>
                <a:gd name="T19" fmla="*/ 34 h 146"/>
                <a:gd name="T20" fmla="*/ 30 w 159"/>
                <a:gd name="T21" fmla="*/ 41 h 146"/>
                <a:gd name="T22" fmla="*/ 11 w 159"/>
                <a:gd name="T23" fmla="*/ 40 h 146"/>
                <a:gd name="T24" fmla="*/ 41 w 159"/>
                <a:gd name="T25" fmla="*/ 60 h 146"/>
                <a:gd name="T26" fmla="*/ 24 w 159"/>
                <a:gd name="T27" fmla="*/ 60 h 146"/>
                <a:gd name="T28" fmla="*/ 46 w 159"/>
                <a:gd name="T29" fmla="*/ 79 h 146"/>
                <a:gd name="T30" fmla="*/ 35 w 159"/>
                <a:gd name="T31" fmla="*/ 78 h 146"/>
                <a:gd name="T32" fmla="*/ 54 w 159"/>
                <a:gd name="T33" fmla="*/ 92 h 146"/>
                <a:gd name="T34" fmla="*/ 54 w 159"/>
                <a:gd name="T35" fmla="*/ 96 h 146"/>
                <a:gd name="T36" fmla="*/ 46 w 159"/>
                <a:gd name="T37" fmla="*/ 96 h 146"/>
                <a:gd name="T38" fmla="*/ 64 w 159"/>
                <a:gd name="T39" fmla="*/ 108 h 146"/>
                <a:gd name="T40" fmla="*/ 64 w 159"/>
                <a:gd name="T41" fmla="*/ 114 h 146"/>
                <a:gd name="T42" fmla="*/ 60 w 159"/>
                <a:gd name="T43" fmla="*/ 115 h 146"/>
                <a:gd name="T44" fmla="*/ 81 w 159"/>
                <a:gd name="T45" fmla="*/ 146 h 146"/>
                <a:gd name="T46" fmla="*/ 103 w 159"/>
                <a:gd name="T47" fmla="*/ 117 h 146"/>
                <a:gd name="T48" fmla="*/ 98 w 159"/>
                <a:gd name="T49" fmla="*/ 114 h 146"/>
                <a:gd name="T50" fmla="*/ 99 w 159"/>
                <a:gd name="T51" fmla="*/ 107 h 146"/>
                <a:gd name="T52" fmla="*/ 115 w 159"/>
                <a:gd name="T53" fmla="*/ 97 h 146"/>
                <a:gd name="T54" fmla="*/ 112 w 159"/>
                <a:gd name="T55" fmla="*/ 92 h 146"/>
                <a:gd name="T56" fmla="*/ 131 w 159"/>
                <a:gd name="T57" fmla="*/ 79 h 146"/>
                <a:gd name="T58" fmla="*/ 119 w 159"/>
                <a:gd name="T59" fmla="*/ 79 h 146"/>
                <a:gd name="T60" fmla="*/ 117 w 159"/>
                <a:gd name="T61" fmla="*/ 75 h 146"/>
                <a:gd name="T62" fmla="*/ 141 w 159"/>
                <a:gd name="T63" fmla="*/ 59 h 146"/>
                <a:gd name="T64" fmla="*/ 125 w 159"/>
                <a:gd name="T65" fmla="*/ 58 h 146"/>
                <a:gd name="T66" fmla="*/ 124 w 159"/>
                <a:gd name="T67" fmla="*/ 54 h 146"/>
                <a:gd name="T68" fmla="*/ 154 w 159"/>
                <a:gd name="T69" fmla="*/ 4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9" h="146">
                  <a:moveTo>
                    <a:pt x="154" y="43"/>
                  </a:moveTo>
                  <a:cubicBezTo>
                    <a:pt x="133" y="41"/>
                    <a:pt x="133" y="41"/>
                    <a:pt x="133" y="41"/>
                  </a:cubicBezTo>
                  <a:cubicBezTo>
                    <a:pt x="137" y="34"/>
                    <a:pt x="155" y="37"/>
                    <a:pt x="159" y="25"/>
                  </a:cubicBezTo>
                  <a:cubicBezTo>
                    <a:pt x="133" y="24"/>
                    <a:pt x="133" y="24"/>
                    <a:pt x="133" y="24"/>
                  </a:cubicBezTo>
                  <a:cubicBezTo>
                    <a:pt x="114" y="21"/>
                    <a:pt x="107" y="39"/>
                    <a:pt x="97" y="38"/>
                  </a:cubicBezTo>
                  <a:cubicBezTo>
                    <a:pt x="88" y="29"/>
                    <a:pt x="100" y="28"/>
                    <a:pt x="106" y="24"/>
                  </a:cubicBezTo>
                  <a:cubicBezTo>
                    <a:pt x="80" y="0"/>
                    <a:pt x="72" y="32"/>
                    <a:pt x="72" y="34"/>
                  </a:cubicBezTo>
                  <a:cubicBezTo>
                    <a:pt x="71" y="37"/>
                    <a:pt x="68" y="38"/>
                    <a:pt x="66" y="36"/>
                  </a:cubicBezTo>
                  <a:cubicBezTo>
                    <a:pt x="58" y="12"/>
                    <a:pt x="33" y="22"/>
                    <a:pt x="0" y="23"/>
                  </a:cubicBezTo>
                  <a:cubicBezTo>
                    <a:pt x="8" y="31"/>
                    <a:pt x="17" y="32"/>
                    <a:pt x="28" y="34"/>
                  </a:cubicBezTo>
                  <a:cubicBezTo>
                    <a:pt x="30" y="36"/>
                    <a:pt x="32" y="38"/>
                    <a:pt x="30" y="41"/>
                  </a:cubicBezTo>
                  <a:cubicBezTo>
                    <a:pt x="11" y="40"/>
                    <a:pt x="11" y="40"/>
                    <a:pt x="11" y="40"/>
                  </a:cubicBezTo>
                  <a:cubicBezTo>
                    <a:pt x="19" y="58"/>
                    <a:pt x="35" y="49"/>
                    <a:pt x="41" y="60"/>
                  </a:cubicBezTo>
                  <a:cubicBezTo>
                    <a:pt x="24" y="60"/>
                    <a:pt x="24" y="60"/>
                    <a:pt x="24" y="60"/>
                  </a:cubicBezTo>
                  <a:cubicBezTo>
                    <a:pt x="25" y="75"/>
                    <a:pt x="41" y="68"/>
                    <a:pt x="46" y="79"/>
                  </a:cubicBezTo>
                  <a:cubicBezTo>
                    <a:pt x="35" y="78"/>
                    <a:pt x="35" y="78"/>
                    <a:pt x="35" y="78"/>
                  </a:cubicBezTo>
                  <a:cubicBezTo>
                    <a:pt x="40" y="90"/>
                    <a:pt x="48" y="91"/>
                    <a:pt x="54" y="92"/>
                  </a:cubicBezTo>
                  <a:cubicBezTo>
                    <a:pt x="54" y="96"/>
                    <a:pt x="54" y="96"/>
                    <a:pt x="54" y="96"/>
                  </a:cubicBezTo>
                  <a:cubicBezTo>
                    <a:pt x="46" y="96"/>
                    <a:pt x="46" y="96"/>
                    <a:pt x="46" y="96"/>
                  </a:cubicBezTo>
                  <a:cubicBezTo>
                    <a:pt x="46" y="104"/>
                    <a:pt x="57" y="109"/>
                    <a:pt x="64" y="108"/>
                  </a:cubicBezTo>
                  <a:cubicBezTo>
                    <a:pt x="64" y="114"/>
                    <a:pt x="64" y="114"/>
                    <a:pt x="64" y="114"/>
                  </a:cubicBezTo>
                  <a:cubicBezTo>
                    <a:pt x="60" y="115"/>
                    <a:pt x="60" y="115"/>
                    <a:pt x="60" y="115"/>
                  </a:cubicBezTo>
                  <a:cubicBezTo>
                    <a:pt x="81" y="146"/>
                    <a:pt x="81" y="146"/>
                    <a:pt x="81" y="146"/>
                  </a:cubicBezTo>
                  <a:cubicBezTo>
                    <a:pt x="103" y="117"/>
                    <a:pt x="103" y="117"/>
                    <a:pt x="103" y="117"/>
                  </a:cubicBezTo>
                  <a:cubicBezTo>
                    <a:pt x="98" y="114"/>
                    <a:pt x="98" y="114"/>
                    <a:pt x="98" y="114"/>
                  </a:cubicBezTo>
                  <a:cubicBezTo>
                    <a:pt x="99" y="107"/>
                    <a:pt x="99" y="107"/>
                    <a:pt x="99" y="107"/>
                  </a:cubicBezTo>
                  <a:cubicBezTo>
                    <a:pt x="105" y="108"/>
                    <a:pt x="111" y="106"/>
                    <a:pt x="115" y="97"/>
                  </a:cubicBezTo>
                  <a:cubicBezTo>
                    <a:pt x="114" y="95"/>
                    <a:pt x="99" y="99"/>
                    <a:pt x="112" y="92"/>
                  </a:cubicBezTo>
                  <a:cubicBezTo>
                    <a:pt x="120" y="91"/>
                    <a:pt x="125" y="85"/>
                    <a:pt x="131" y="79"/>
                  </a:cubicBezTo>
                  <a:cubicBezTo>
                    <a:pt x="119" y="79"/>
                    <a:pt x="119" y="79"/>
                    <a:pt x="119" y="79"/>
                  </a:cubicBezTo>
                  <a:cubicBezTo>
                    <a:pt x="117" y="78"/>
                    <a:pt x="116" y="76"/>
                    <a:pt x="117" y="75"/>
                  </a:cubicBezTo>
                  <a:cubicBezTo>
                    <a:pt x="125" y="74"/>
                    <a:pt x="137" y="70"/>
                    <a:pt x="141" y="59"/>
                  </a:cubicBezTo>
                  <a:cubicBezTo>
                    <a:pt x="125" y="58"/>
                    <a:pt x="125" y="58"/>
                    <a:pt x="125" y="58"/>
                  </a:cubicBezTo>
                  <a:cubicBezTo>
                    <a:pt x="122" y="57"/>
                    <a:pt x="123" y="55"/>
                    <a:pt x="124" y="54"/>
                  </a:cubicBezTo>
                  <a:cubicBezTo>
                    <a:pt x="134" y="54"/>
                    <a:pt x="145" y="50"/>
                    <a:pt x="154"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 name="íŝḻiḍè"/>
            <p:cNvSpPr/>
            <p:nvPr/>
          </p:nvSpPr>
          <p:spPr bwMode="auto">
            <a:xfrm>
              <a:off x="3344157" y="1504480"/>
              <a:ext cx="93914" cy="74290"/>
            </a:xfrm>
            <a:custGeom>
              <a:avLst/>
              <a:gdLst>
                <a:gd name="T0" fmla="*/ 6 w 41"/>
                <a:gd name="T1" fmla="*/ 15 h 32"/>
                <a:gd name="T2" fmla="*/ 9 w 41"/>
                <a:gd name="T3" fmla="*/ 16 h 32"/>
                <a:gd name="T4" fmla="*/ 37 w 41"/>
                <a:gd name="T5" fmla="*/ 18 h 32"/>
                <a:gd name="T6" fmla="*/ 41 w 41"/>
                <a:gd name="T7" fmla="*/ 16 h 32"/>
                <a:gd name="T8" fmla="*/ 32 w 41"/>
                <a:gd name="T9" fmla="*/ 0 h 32"/>
                <a:gd name="T10" fmla="*/ 28 w 41"/>
                <a:gd name="T11" fmla="*/ 1 h 32"/>
                <a:gd name="T12" fmla="*/ 35 w 41"/>
                <a:gd name="T13" fmla="*/ 14 h 32"/>
                <a:gd name="T14" fmla="*/ 30 w 41"/>
                <a:gd name="T15" fmla="*/ 13 h 32"/>
                <a:gd name="T16" fmla="*/ 4 w 41"/>
                <a:gd name="T17" fmla="*/ 12 h 32"/>
                <a:gd name="T18" fmla="*/ 0 w 41"/>
                <a:gd name="T19" fmla="*/ 14 h 32"/>
                <a:gd name="T20" fmla="*/ 10 w 41"/>
                <a:gd name="T21" fmla="*/ 32 h 32"/>
                <a:gd name="T22" fmla="*/ 14 w 41"/>
                <a:gd name="T23" fmla="*/ 30 h 32"/>
                <a:gd name="T24" fmla="*/ 6 w 41"/>
                <a:gd name="T25" fmla="*/ 1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32">
                  <a:moveTo>
                    <a:pt x="6" y="15"/>
                  </a:moveTo>
                  <a:cubicBezTo>
                    <a:pt x="9" y="16"/>
                    <a:pt x="9" y="16"/>
                    <a:pt x="9" y="16"/>
                  </a:cubicBezTo>
                  <a:cubicBezTo>
                    <a:pt x="37" y="18"/>
                    <a:pt x="37" y="18"/>
                    <a:pt x="37" y="18"/>
                  </a:cubicBezTo>
                  <a:cubicBezTo>
                    <a:pt x="41" y="16"/>
                    <a:pt x="41" y="16"/>
                    <a:pt x="41" y="16"/>
                  </a:cubicBezTo>
                  <a:cubicBezTo>
                    <a:pt x="32" y="0"/>
                    <a:pt x="32" y="0"/>
                    <a:pt x="32" y="0"/>
                  </a:cubicBezTo>
                  <a:cubicBezTo>
                    <a:pt x="28" y="1"/>
                    <a:pt x="28" y="1"/>
                    <a:pt x="28" y="1"/>
                  </a:cubicBezTo>
                  <a:cubicBezTo>
                    <a:pt x="35" y="14"/>
                    <a:pt x="35" y="14"/>
                    <a:pt x="35" y="14"/>
                  </a:cubicBezTo>
                  <a:cubicBezTo>
                    <a:pt x="34" y="14"/>
                    <a:pt x="32" y="14"/>
                    <a:pt x="30" y="13"/>
                  </a:cubicBezTo>
                  <a:cubicBezTo>
                    <a:pt x="4" y="12"/>
                    <a:pt x="4" y="12"/>
                    <a:pt x="4" y="12"/>
                  </a:cubicBezTo>
                  <a:cubicBezTo>
                    <a:pt x="0" y="14"/>
                    <a:pt x="0" y="14"/>
                    <a:pt x="0" y="14"/>
                  </a:cubicBezTo>
                  <a:cubicBezTo>
                    <a:pt x="10" y="32"/>
                    <a:pt x="10" y="32"/>
                    <a:pt x="10" y="32"/>
                  </a:cubicBezTo>
                  <a:cubicBezTo>
                    <a:pt x="14" y="30"/>
                    <a:pt x="14" y="30"/>
                    <a:pt x="14" y="30"/>
                  </a:cubicBezTo>
                  <a:lnTo>
                    <a:pt x="6"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8" name="îS1iďê"/>
            <p:cNvSpPr/>
            <p:nvPr/>
          </p:nvSpPr>
          <p:spPr bwMode="auto">
            <a:xfrm>
              <a:off x="3369388" y="1550736"/>
              <a:ext cx="91811" cy="71487"/>
            </a:xfrm>
            <a:custGeom>
              <a:avLst/>
              <a:gdLst>
                <a:gd name="T0" fmla="*/ 128 w 131"/>
                <a:gd name="T1" fmla="*/ 46 h 102"/>
                <a:gd name="T2" fmla="*/ 85 w 131"/>
                <a:gd name="T3" fmla="*/ 66 h 102"/>
                <a:gd name="T4" fmla="*/ 66 w 131"/>
                <a:gd name="T5" fmla="*/ 30 h 102"/>
                <a:gd name="T6" fmla="*/ 108 w 131"/>
                <a:gd name="T7" fmla="*/ 10 h 102"/>
                <a:gd name="T8" fmla="*/ 105 w 131"/>
                <a:gd name="T9" fmla="*/ 0 h 102"/>
                <a:gd name="T10" fmla="*/ 0 w 131"/>
                <a:gd name="T11" fmla="*/ 46 h 102"/>
                <a:gd name="T12" fmla="*/ 7 w 131"/>
                <a:gd name="T13" fmla="*/ 56 h 102"/>
                <a:gd name="T14" fmla="*/ 56 w 131"/>
                <a:gd name="T15" fmla="*/ 33 h 102"/>
                <a:gd name="T16" fmla="*/ 72 w 131"/>
                <a:gd name="T17" fmla="*/ 73 h 102"/>
                <a:gd name="T18" fmla="*/ 23 w 131"/>
                <a:gd name="T19" fmla="*/ 92 h 102"/>
                <a:gd name="T20" fmla="*/ 30 w 131"/>
                <a:gd name="T21" fmla="*/ 102 h 102"/>
                <a:gd name="T22" fmla="*/ 131 w 131"/>
                <a:gd name="T23" fmla="*/ 56 h 102"/>
                <a:gd name="T24" fmla="*/ 128 w 131"/>
                <a:gd name="T25" fmla="*/ 4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02">
                  <a:moveTo>
                    <a:pt x="128" y="46"/>
                  </a:moveTo>
                  <a:lnTo>
                    <a:pt x="85" y="66"/>
                  </a:lnTo>
                  <a:lnTo>
                    <a:pt x="66" y="30"/>
                  </a:lnTo>
                  <a:lnTo>
                    <a:pt x="108" y="10"/>
                  </a:lnTo>
                  <a:lnTo>
                    <a:pt x="105" y="0"/>
                  </a:lnTo>
                  <a:lnTo>
                    <a:pt x="0" y="46"/>
                  </a:lnTo>
                  <a:lnTo>
                    <a:pt x="7" y="56"/>
                  </a:lnTo>
                  <a:lnTo>
                    <a:pt x="56" y="33"/>
                  </a:lnTo>
                  <a:lnTo>
                    <a:pt x="72" y="73"/>
                  </a:lnTo>
                  <a:lnTo>
                    <a:pt x="23" y="92"/>
                  </a:lnTo>
                  <a:lnTo>
                    <a:pt x="30" y="102"/>
                  </a:lnTo>
                  <a:lnTo>
                    <a:pt x="131" y="56"/>
                  </a:lnTo>
                  <a:lnTo>
                    <a:pt x="128"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9" name="i$ḷíḓe"/>
            <p:cNvSpPr/>
            <p:nvPr/>
          </p:nvSpPr>
          <p:spPr bwMode="auto">
            <a:xfrm>
              <a:off x="3394618" y="1599095"/>
              <a:ext cx="91811" cy="71487"/>
            </a:xfrm>
            <a:custGeom>
              <a:avLst/>
              <a:gdLst>
                <a:gd name="T0" fmla="*/ 72 w 131"/>
                <a:gd name="T1" fmla="*/ 76 h 102"/>
                <a:gd name="T2" fmla="*/ 85 w 131"/>
                <a:gd name="T3" fmla="*/ 69 h 102"/>
                <a:gd name="T4" fmla="*/ 66 w 131"/>
                <a:gd name="T5" fmla="*/ 30 h 102"/>
                <a:gd name="T6" fmla="*/ 98 w 131"/>
                <a:gd name="T7" fmla="*/ 17 h 102"/>
                <a:gd name="T8" fmla="*/ 118 w 131"/>
                <a:gd name="T9" fmla="*/ 56 h 102"/>
                <a:gd name="T10" fmla="*/ 131 w 131"/>
                <a:gd name="T11" fmla="*/ 53 h 102"/>
                <a:gd name="T12" fmla="*/ 105 w 131"/>
                <a:gd name="T13" fmla="*/ 0 h 102"/>
                <a:gd name="T14" fmla="*/ 0 w 131"/>
                <a:gd name="T15" fmla="*/ 50 h 102"/>
                <a:gd name="T16" fmla="*/ 30 w 131"/>
                <a:gd name="T17" fmla="*/ 102 h 102"/>
                <a:gd name="T18" fmla="*/ 39 w 131"/>
                <a:gd name="T19" fmla="*/ 96 h 102"/>
                <a:gd name="T20" fmla="*/ 20 w 131"/>
                <a:gd name="T21" fmla="*/ 53 h 102"/>
                <a:gd name="T22" fmla="*/ 52 w 131"/>
                <a:gd name="T23" fmla="*/ 36 h 102"/>
                <a:gd name="T24" fmla="*/ 72 w 131"/>
                <a:gd name="T25" fmla="*/ 7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02">
                  <a:moveTo>
                    <a:pt x="72" y="76"/>
                  </a:moveTo>
                  <a:lnTo>
                    <a:pt x="85" y="69"/>
                  </a:lnTo>
                  <a:lnTo>
                    <a:pt x="66" y="30"/>
                  </a:lnTo>
                  <a:lnTo>
                    <a:pt x="98" y="17"/>
                  </a:lnTo>
                  <a:lnTo>
                    <a:pt x="118" y="56"/>
                  </a:lnTo>
                  <a:lnTo>
                    <a:pt x="131" y="53"/>
                  </a:lnTo>
                  <a:lnTo>
                    <a:pt x="105" y="0"/>
                  </a:lnTo>
                  <a:lnTo>
                    <a:pt x="0" y="50"/>
                  </a:lnTo>
                  <a:lnTo>
                    <a:pt x="30" y="102"/>
                  </a:lnTo>
                  <a:lnTo>
                    <a:pt x="39" y="96"/>
                  </a:lnTo>
                  <a:lnTo>
                    <a:pt x="20" y="53"/>
                  </a:lnTo>
                  <a:lnTo>
                    <a:pt x="52" y="36"/>
                  </a:lnTo>
                  <a:lnTo>
                    <a:pt x="72"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10" name="îş1íḍé"/>
            <p:cNvSpPr/>
            <p:nvPr/>
          </p:nvSpPr>
          <p:spPr bwMode="auto">
            <a:xfrm>
              <a:off x="3431063" y="1647453"/>
              <a:ext cx="73589" cy="53265"/>
            </a:xfrm>
            <a:custGeom>
              <a:avLst/>
              <a:gdLst>
                <a:gd name="T0" fmla="*/ 32 w 32"/>
                <a:gd name="T1" fmla="*/ 3 h 23"/>
                <a:gd name="T2" fmla="*/ 30 w 32"/>
                <a:gd name="T3" fmla="*/ 0 h 23"/>
                <a:gd name="T4" fmla="*/ 13 w 32"/>
                <a:gd name="T5" fmla="*/ 16 h 23"/>
                <a:gd name="T6" fmla="*/ 10 w 32"/>
                <a:gd name="T7" fmla="*/ 19 h 23"/>
                <a:gd name="T8" fmla="*/ 7 w 32"/>
                <a:gd name="T9" fmla="*/ 20 h 23"/>
                <a:gd name="T10" fmla="*/ 5 w 32"/>
                <a:gd name="T11" fmla="*/ 19 h 23"/>
                <a:gd name="T12" fmla="*/ 4 w 32"/>
                <a:gd name="T13" fmla="*/ 16 h 23"/>
                <a:gd name="T14" fmla="*/ 7 w 32"/>
                <a:gd name="T15" fmla="*/ 11 h 23"/>
                <a:gd name="T16" fmla="*/ 5 w 32"/>
                <a:gd name="T17" fmla="*/ 10 h 23"/>
                <a:gd name="T18" fmla="*/ 0 w 32"/>
                <a:gd name="T19" fmla="*/ 16 h 23"/>
                <a:gd name="T20" fmla="*/ 2 w 32"/>
                <a:gd name="T21" fmla="*/ 21 h 23"/>
                <a:gd name="T22" fmla="*/ 6 w 32"/>
                <a:gd name="T23" fmla="*/ 23 h 23"/>
                <a:gd name="T24" fmla="*/ 10 w 32"/>
                <a:gd name="T25" fmla="*/ 22 h 23"/>
                <a:gd name="T26" fmla="*/ 15 w 32"/>
                <a:gd name="T27" fmla="*/ 18 h 23"/>
                <a:gd name="T28" fmla="*/ 32 w 32"/>
                <a:gd name="T29"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23">
                  <a:moveTo>
                    <a:pt x="32" y="3"/>
                  </a:moveTo>
                  <a:cubicBezTo>
                    <a:pt x="30" y="0"/>
                    <a:pt x="30" y="0"/>
                    <a:pt x="30" y="0"/>
                  </a:cubicBezTo>
                  <a:cubicBezTo>
                    <a:pt x="13" y="16"/>
                    <a:pt x="13" y="16"/>
                    <a:pt x="13" y="16"/>
                  </a:cubicBezTo>
                  <a:cubicBezTo>
                    <a:pt x="11" y="18"/>
                    <a:pt x="10" y="19"/>
                    <a:pt x="10" y="19"/>
                  </a:cubicBezTo>
                  <a:cubicBezTo>
                    <a:pt x="9" y="19"/>
                    <a:pt x="8" y="20"/>
                    <a:pt x="7" y="20"/>
                  </a:cubicBezTo>
                  <a:cubicBezTo>
                    <a:pt x="6" y="20"/>
                    <a:pt x="6" y="19"/>
                    <a:pt x="5" y="19"/>
                  </a:cubicBezTo>
                  <a:cubicBezTo>
                    <a:pt x="4" y="18"/>
                    <a:pt x="4" y="17"/>
                    <a:pt x="4" y="16"/>
                  </a:cubicBezTo>
                  <a:cubicBezTo>
                    <a:pt x="4" y="15"/>
                    <a:pt x="6" y="13"/>
                    <a:pt x="7" y="11"/>
                  </a:cubicBezTo>
                  <a:cubicBezTo>
                    <a:pt x="5" y="10"/>
                    <a:pt x="5" y="10"/>
                    <a:pt x="5" y="10"/>
                  </a:cubicBezTo>
                  <a:cubicBezTo>
                    <a:pt x="2" y="12"/>
                    <a:pt x="1" y="14"/>
                    <a:pt x="0" y="16"/>
                  </a:cubicBezTo>
                  <a:cubicBezTo>
                    <a:pt x="0" y="18"/>
                    <a:pt x="1" y="20"/>
                    <a:pt x="2" y="21"/>
                  </a:cubicBezTo>
                  <a:cubicBezTo>
                    <a:pt x="3" y="22"/>
                    <a:pt x="4" y="23"/>
                    <a:pt x="6" y="23"/>
                  </a:cubicBezTo>
                  <a:cubicBezTo>
                    <a:pt x="7" y="23"/>
                    <a:pt x="9" y="23"/>
                    <a:pt x="10" y="22"/>
                  </a:cubicBezTo>
                  <a:cubicBezTo>
                    <a:pt x="12" y="22"/>
                    <a:pt x="13" y="20"/>
                    <a:pt x="15" y="18"/>
                  </a:cubicBezTo>
                  <a:lnTo>
                    <a:pt x="32"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11" name="išḻïde"/>
            <p:cNvSpPr/>
            <p:nvPr/>
          </p:nvSpPr>
          <p:spPr bwMode="auto">
            <a:xfrm>
              <a:off x="3465404" y="1659368"/>
              <a:ext cx="60273" cy="59572"/>
            </a:xfrm>
            <a:custGeom>
              <a:avLst/>
              <a:gdLst>
                <a:gd name="T0" fmla="*/ 79 w 86"/>
                <a:gd name="T1" fmla="*/ 0 h 85"/>
                <a:gd name="T2" fmla="*/ 0 w 86"/>
                <a:gd name="T3" fmla="*/ 79 h 85"/>
                <a:gd name="T4" fmla="*/ 7 w 86"/>
                <a:gd name="T5" fmla="*/ 85 h 85"/>
                <a:gd name="T6" fmla="*/ 86 w 86"/>
                <a:gd name="T7" fmla="*/ 6 h 85"/>
                <a:gd name="T8" fmla="*/ 79 w 86"/>
                <a:gd name="T9" fmla="*/ 0 h 85"/>
              </a:gdLst>
              <a:ahLst/>
              <a:cxnLst>
                <a:cxn ang="0">
                  <a:pos x="T0" y="T1"/>
                </a:cxn>
                <a:cxn ang="0">
                  <a:pos x="T2" y="T3"/>
                </a:cxn>
                <a:cxn ang="0">
                  <a:pos x="T4" y="T5"/>
                </a:cxn>
                <a:cxn ang="0">
                  <a:pos x="T6" y="T7"/>
                </a:cxn>
                <a:cxn ang="0">
                  <a:pos x="T8" y="T9"/>
                </a:cxn>
              </a:cxnLst>
              <a:rect l="0" t="0" r="r" b="b"/>
              <a:pathLst>
                <a:path w="86" h="85">
                  <a:moveTo>
                    <a:pt x="79" y="0"/>
                  </a:moveTo>
                  <a:lnTo>
                    <a:pt x="0" y="79"/>
                  </a:lnTo>
                  <a:lnTo>
                    <a:pt x="7" y="85"/>
                  </a:lnTo>
                  <a:lnTo>
                    <a:pt x="86" y="6"/>
                  </a:lnTo>
                  <a:lnTo>
                    <a:pt x="7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12" name="ís1ïḓè"/>
            <p:cNvSpPr/>
            <p:nvPr/>
          </p:nvSpPr>
          <p:spPr bwMode="auto">
            <a:xfrm>
              <a:off x="3477319" y="1675487"/>
              <a:ext cx="73589" cy="80598"/>
            </a:xfrm>
            <a:custGeom>
              <a:avLst/>
              <a:gdLst>
                <a:gd name="T0" fmla="*/ 29 w 32"/>
                <a:gd name="T1" fmla="*/ 0 h 35"/>
                <a:gd name="T2" fmla="*/ 0 w 32"/>
                <a:gd name="T3" fmla="*/ 21 h 35"/>
                <a:gd name="T4" fmla="*/ 3 w 32"/>
                <a:gd name="T5" fmla="*/ 23 h 35"/>
                <a:gd name="T6" fmla="*/ 12 w 32"/>
                <a:gd name="T7" fmla="*/ 17 h 35"/>
                <a:gd name="T8" fmla="*/ 20 w 32"/>
                <a:gd name="T9" fmla="*/ 23 h 35"/>
                <a:gd name="T10" fmla="*/ 16 w 32"/>
                <a:gd name="T11" fmla="*/ 33 h 35"/>
                <a:gd name="T12" fmla="*/ 19 w 32"/>
                <a:gd name="T13" fmla="*/ 35 h 35"/>
                <a:gd name="T14" fmla="*/ 32 w 32"/>
                <a:gd name="T15" fmla="*/ 3 h 35"/>
                <a:gd name="T16" fmla="*/ 29 w 32"/>
                <a:gd name="T17" fmla="*/ 0 h 35"/>
                <a:gd name="T18" fmla="*/ 25 w 32"/>
                <a:gd name="T19" fmla="*/ 11 h 35"/>
                <a:gd name="T20" fmla="*/ 22 w 32"/>
                <a:gd name="T21" fmla="*/ 20 h 35"/>
                <a:gd name="T22" fmla="*/ 15 w 32"/>
                <a:gd name="T23" fmla="*/ 15 h 35"/>
                <a:gd name="T24" fmla="*/ 23 w 32"/>
                <a:gd name="T25" fmla="*/ 8 h 35"/>
                <a:gd name="T26" fmla="*/ 28 w 32"/>
                <a:gd name="T27" fmla="*/ 4 h 35"/>
                <a:gd name="T28" fmla="*/ 25 w 32"/>
                <a:gd name="T29" fmla="*/ 1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35">
                  <a:moveTo>
                    <a:pt x="29" y="0"/>
                  </a:moveTo>
                  <a:cubicBezTo>
                    <a:pt x="0" y="21"/>
                    <a:pt x="0" y="21"/>
                    <a:pt x="0" y="21"/>
                  </a:cubicBezTo>
                  <a:cubicBezTo>
                    <a:pt x="3" y="23"/>
                    <a:pt x="3" y="23"/>
                    <a:pt x="3" y="23"/>
                  </a:cubicBezTo>
                  <a:cubicBezTo>
                    <a:pt x="12" y="17"/>
                    <a:pt x="12" y="17"/>
                    <a:pt x="12" y="17"/>
                  </a:cubicBezTo>
                  <a:cubicBezTo>
                    <a:pt x="20" y="23"/>
                    <a:pt x="20" y="23"/>
                    <a:pt x="20" y="23"/>
                  </a:cubicBezTo>
                  <a:cubicBezTo>
                    <a:pt x="16" y="33"/>
                    <a:pt x="16" y="33"/>
                    <a:pt x="16" y="33"/>
                  </a:cubicBezTo>
                  <a:cubicBezTo>
                    <a:pt x="19" y="35"/>
                    <a:pt x="19" y="35"/>
                    <a:pt x="19" y="35"/>
                  </a:cubicBezTo>
                  <a:cubicBezTo>
                    <a:pt x="32" y="3"/>
                    <a:pt x="32" y="3"/>
                    <a:pt x="32" y="3"/>
                  </a:cubicBezTo>
                  <a:lnTo>
                    <a:pt x="29" y="0"/>
                  </a:lnTo>
                  <a:close/>
                  <a:moveTo>
                    <a:pt x="25" y="11"/>
                  </a:moveTo>
                  <a:cubicBezTo>
                    <a:pt x="22" y="20"/>
                    <a:pt x="22" y="20"/>
                    <a:pt x="22" y="20"/>
                  </a:cubicBezTo>
                  <a:cubicBezTo>
                    <a:pt x="15" y="15"/>
                    <a:pt x="15" y="15"/>
                    <a:pt x="15" y="15"/>
                  </a:cubicBezTo>
                  <a:cubicBezTo>
                    <a:pt x="23" y="8"/>
                    <a:pt x="23" y="8"/>
                    <a:pt x="23" y="8"/>
                  </a:cubicBezTo>
                  <a:cubicBezTo>
                    <a:pt x="25" y="7"/>
                    <a:pt x="27" y="6"/>
                    <a:pt x="28" y="4"/>
                  </a:cubicBezTo>
                  <a:cubicBezTo>
                    <a:pt x="28" y="6"/>
                    <a:pt x="27" y="8"/>
                    <a:pt x="2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13" name="ïṩlïďê"/>
            <p:cNvSpPr/>
            <p:nvPr/>
          </p:nvSpPr>
          <p:spPr bwMode="auto">
            <a:xfrm>
              <a:off x="3529882" y="1688803"/>
              <a:ext cx="80598" cy="87606"/>
            </a:xfrm>
            <a:custGeom>
              <a:avLst/>
              <a:gdLst>
                <a:gd name="T0" fmla="*/ 108 w 115"/>
                <a:gd name="T1" fmla="*/ 27 h 125"/>
                <a:gd name="T2" fmla="*/ 62 w 115"/>
                <a:gd name="T3" fmla="*/ 102 h 125"/>
                <a:gd name="T4" fmla="*/ 69 w 115"/>
                <a:gd name="T5" fmla="*/ 7 h 125"/>
                <a:gd name="T6" fmla="*/ 59 w 115"/>
                <a:gd name="T7" fmla="*/ 0 h 125"/>
                <a:gd name="T8" fmla="*/ 0 w 115"/>
                <a:gd name="T9" fmla="*/ 96 h 125"/>
                <a:gd name="T10" fmla="*/ 10 w 115"/>
                <a:gd name="T11" fmla="*/ 99 h 125"/>
                <a:gd name="T12" fmla="*/ 56 w 115"/>
                <a:gd name="T13" fmla="*/ 27 h 125"/>
                <a:gd name="T14" fmla="*/ 49 w 115"/>
                <a:gd name="T15" fmla="*/ 122 h 125"/>
                <a:gd name="T16" fmla="*/ 59 w 115"/>
                <a:gd name="T17" fmla="*/ 125 h 125"/>
                <a:gd name="T18" fmla="*/ 115 w 115"/>
                <a:gd name="T19" fmla="*/ 33 h 125"/>
                <a:gd name="T20" fmla="*/ 108 w 115"/>
                <a:gd name="T21"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25">
                  <a:moveTo>
                    <a:pt x="108" y="27"/>
                  </a:moveTo>
                  <a:lnTo>
                    <a:pt x="62" y="102"/>
                  </a:lnTo>
                  <a:lnTo>
                    <a:pt x="69" y="7"/>
                  </a:lnTo>
                  <a:lnTo>
                    <a:pt x="59" y="0"/>
                  </a:lnTo>
                  <a:lnTo>
                    <a:pt x="0" y="96"/>
                  </a:lnTo>
                  <a:lnTo>
                    <a:pt x="10" y="99"/>
                  </a:lnTo>
                  <a:lnTo>
                    <a:pt x="56" y="27"/>
                  </a:lnTo>
                  <a:lnTo>
                    <a:pt x="49" y="122"/>
                  </a:lnTo>
                  <a:lnTo>
                    <a:pt x="59" y="125"/>
                  </a:lnTo>
                  <a:lnTo>
                    <a:pt x="115" y="33"/>
                  </a:lnTo>
                  <a:lnTo>
                    <a:pt x="108"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14" name="íSliḋê"/>
            <p:cNvSpPr/>
            <p:nvPr/>
          </p:nvSpPr>
          <p:spPr bwMode="auto">
            <a:xfrm>
              <a:off x="3594360" y="1714735"/>
              <a:ext cx="56769" cy="77794"/>
            </a:xfrm>
            <a:custGeom>
              <a:avLst/>
              <a:gdLst>
                <a:gd name="T0" fmla="*/ 19 w 25"/>
                <a:gd name="T1" fmla="*/ 1 h 34"/>
                <a:gd name="T2" fmla="*/ 13 w 25"/>
                <a:gd name="T3" fmla="*/ 1 h 34"/>
                <a:gd name="T4" fmla="*/ 8 w 25"/>
                <a:gd name="T5" fmla="*/ 5 h 34"/>
                <a:gd name="T6" fmla="*/ 3 w 25"/>
                <a:gd name="T7" fmla="*/ 13 h 34"/>
                <a:gd name="T8" fmla="*/ 1 w 25"/>
                <a:gd name="T9" fmla="*/ 22 h 34"/>
                <a:gd name="T10" fmla="*/ 2 w 25"/>
                <a:gd name="T11" fmla="*/ 29 h 34"/>
                <a:gd name="T12" fmla="*/ 6 w 25"/>
                <a:gd name="T13" fmla="*/ 33 h 34"/>
                <a:gd name="T14" fmla="*/ 11 w 25"/>
                <a:gd name="T15" fmla="*/ 33 h 34"/>
                <a:gd name="T16" fmla="*/ 17 w 25"/>
                <a:gd name="T17" fmla="*/ 31 h 34"/>
                <a:gd name="T18" fmla="*/ 21 w 25"/>
                <a:gd name="T19" fmla="*/ 20 h 34"/>
                <a:gd name="T20" fmla="*/ 13 w 25"/>
                <a:gd name="T21" fmla="*/ 17 h 34"/>
                <a:gd name="T22" fmla="*/ 11 w 25"/>
                <a:gd name="T23" fmla="*/ 20 h 34"/>
                <a:gd name="T24" fmla="*/ 17 w 25"/>
                <a:gd name="T25" fmla="*/ 22 h 34"/>
                <a:gd name="T26" fmla="*/ 15 w 25"/>
                <a:gd name="T27" fmla="*/ 28 h 34"/>
                <a:gd name="T28" fmla="*/ 12 w 25"/>
                <a:gd name="T29" fmla="*/ 29 h 34"/>
                <a:gd name="T30" fmla="*/ 8 w 25"/>
                <a:gd name="T31" fmla="*/ 29 h 34"/>
                <a:gd name="T32" fmla="*/ 5 w 25"/>
                <a:gd name="T33" fmla="*/ 26 h 34"/>
                <a:gd name="T34" fmla="*/ 4 w 25"/>
                <a:gd name="T35" fmla="*/ 21 h 34"/>
                <a:gd name="T36" fmla="*/ 6 w 25"/>
                <a:gd name="T37" fmla="*/ 14 h 34"/>
                <a:gd name="T38" fmla="*/ 9 w 25"/>
                <a:gd name="T39" fmla="*/ 8 h 34"/>
                <a:gd name="T40" fmla="*/ 11 w 25"/>
                <a:gd name="T41" fmla="*/ 5 h 34"/>
                <a:gd name="T42" fmla="*/ 15 w 25"/>
                <a:gd name="T43" fmla="*/ 4 h 34"/>
                <a:gd name="T44" fmla="*/ 18 w 25"/>
                <a:gd name="T45" fmla="*/ 4 h 34"/>
                <a:gd name="T46" fmla="*/ 20 w 25"/>
                <a:gd name="T47" fmla="*/ 6 h 34"/>
                <a:gd name="T48" fmla="*/ 21 w 25"/>
                <a:gd name="T49" fmla="*/ 9 h 34"/>
                <a:gd name="T50" fmla="*/ 21 w 25"/>
                <a:gd name="T51" fmla="*/ 13 h 34"/>
                <a:gd name="T52" fmla="*/ 24 w 25"/>
                <a:gd name="T53" fmla="*/ 13 h 34"/>
                <a:gd name="T54" fmla="*/ 24 w 25"/>
                <a:gd name="T55" fmla="*/ 7 h 34"/>
                <a:gd name="T56" fmla="*/ 23 w 25"/>
                <a:gd name="T57" fmla="*/ 3 h 34"/>
                <a:gd name="T58" fmla="*/ 19 w 25"/>
                <a:gd name="T59"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4">
                  <a:moveTo>
                    <a:pt x="19" y="1"/>
                  </a:moveTo>
                  <a:cubicBezTo>
                    <a:pt x="18" y="0"/>
                    <a:pt x="15" y="0"/>
                    <a:pt x="13" y="1"/>
                  </a:cubicBezTo>
                  <a:cubicBezTo>
                    <a:pt x="11" y="1"/>
                    <a:pt x="9" y="3"/>
                    <a:pt x="8" y="5"/>
                  </a:cubicBezTo>
                  <a:cubicBezTo>
                    <a:pt x="6" y="7"/>
                    <a:pt x="4" y="10"/>
                    <a:pt x="3" y="13"/>
                  </a:cubicBezTo>
                  <a:cubicBezTo>
                    <a:pt x="2" y="16"/>
                    <a:pt x="1" y="19"/>
                    <a:pt x="1" y="22"/>
                  </a:cubicBezTo>
                  <a:cubicBezTo>
                    <a:pt x="0" y="25"/>
                    <a:pt x="1" y="27"/>
                    <a:pt x="2" y="29"/>
                  </a:cubicBezTo>
                  <a:cubicBezTo>
                    <a:pt x="3" y="31"/>
                    <a:pt x="4" y="32"/>
                    <a:pt x="6" y="33"/>
                  </a:cubicBezTo>
                  <a:cubicBezTo>
                    <a:pt x="8" y="34"/>
                    <a:pt x="9" y="34"/>
                    <a:pt x="11" y="33"/>
                  </a:cubicBezTo>
                  <a:cubicBezTo>
                    <a:pt x="13" y="33"/>
                    <a:pt x="15" y="32"/>
                    <a:pt x="17" y="31"/>
                  </a:cubicBezTo>
                  <a:cubicBezTo>
                    <a:pt x="21" y="20"/>
                    <a:pt x="21" y="20"/>
                    <a:pt x="21" y="20"/>
                  </a:cubicBezTo>
                  <a:cubicBezTo>
                    <a:pt x="13" y="17"/>
                    <a:pt x="13" y="17"/>
                    <a:pt x="13" y="17"/>
                  </a:cubicBezTo>
                  <a:cubicBezTo>
                    <a:pt x="11" y="20"/>
                    <a:pt x="11" y="20"/>
                    <a:pt x="11" y="20"/>
                  </a:cubicBezTo>
                  <a:cubicBezTo>
                    <a:pt x="17" y="22"/>
                    <a:pt x="17" y="22"/>
                    <a:pt x="17" y="22"/>
                  </a:cubicBezTo>
                  <a:cubicBezTo>
                    <a:pt x="15" y="28"/>
                    <a:pt x="15" y="28"/>
                    <a:pt x="15" y="28"/>
                  </a:cubicBezTo>
                  <a:cubicBezTo>
                    <a:pt x="14" y="29"/>
                    <a:pt x="13" y="29"/>
                    <a:pt x="12" y="29"/>
                  </a:cubicBezTo>
                  <a:cubicBezTo>
                    <a:pt x="10" y="30"/>
                    <a:pt x="9" y="30"/>
                    <a:pt x="8" y="29"/>
                  </a:cubicBezTo>
                  <a:cubicBezTo>
                    <a:pt x="6" y="29"/>
                    <a:pt x="5" y="28"/>
                    <a:pt x="5" y="26"/>
                  </a:cubicBezTo>
                  <a:cubicBezTo>
                    <a:pt x="4" y="25"/>
                    <a:pt x="3" y="23"/>
                    <a:pt x="4" y="21"/>
                  </a:cubicBezTo>
                  <a:cubicBezTo>
                    <a:pt x="4" y="19"/>
                    <a:pt x="4" y="17"/>
                    <a:pt x="6" y="14"/>
                  </a:cubicBezTo>
                  <a:cubicBezTo>
                    <a:pt x="7" y="12"/>
                    <a:pt x="8" y="10"/>
                    <a:pt x="9" y="8"/>
                  </a:cubicBezTo>
                  <a:cubicBezTo>
                    <a:pt x="10" y="7"/>
                    <a:pt x="11" y="6"/>
                    <a:pt x="11" y="5"/>
                  </a:cubicBezTo>
                  <a:cubicBezTo>
                    <a:pt x="12" y="5"/>
                    <a:pt x="13" y="4"/>
                    <a:pt x="15" y="4"/>
                  </a:cubicBezTo>
                  <a:cubicBezTo>
                    <a:pt x="16" y="4"/>
                    <a:pt x="17" y="4"/>
                    <a:pt x="18" y="4"/>
                  </a:cubicBezTo>
                  <a:cubicBezTo>
                    <a:pt x="19" y="5"/>
                    <a:pt x="20" y="5"/>
                    <a:pt x="20" y="6"/>
                  </a:cubicBezTo>
                  <a:cubicBezTo>
                    <a:pt x="21" y="7"/>
                    <a:pt x="21" y="8"/>
                    <a:pt x="21" y="9"/>
                  </a:cubicBezTo>
                  <a:cubicBezTo>
                    <a:pt x="22" y="10"/>
                    <a:pt x="21" y="11"/>
                    <a:pt x="21" y="13"/>
                  </a:cubicBezTo>
                  <a:cubicBezTo>
                    <a:pt x="24" y="13"/>
                    <a:pt x="24" y="13"/>
                    <a:pt x="24" y="13"/>
                  </a:cubicBezTo>
                  <a:cubicBezTo>
                    <a:pt x="24" y="11"/>
                    <a:pt x="25" y="9"/>
                    <a:pt x="24" y="7"/>
                  </a:cubicBezTo>
                  <a:cubicBezTo>
                    <a:pt x="24" y="6"/>
                    <a:pt x="24" y="4"/>
                    <a:pt x="23" y="3"/>
                  </a:cubicBezTo>
                  <a:cubicBezTo>
                    <a:pt x="22" y="2"/>
                    <a:pt x="21" y="1"/>
                    <a:pt x="1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15" name="ísļîdè"/>
            <p:cNvSpPr/>
            <p:nvPr/>
          </p:nvSpPr>
          <p:spPr bwMode="auto">
            <a:xfrm>
              <a:off x="3681266" y="1716837"/>
              <a:ext cx="45555" cy="78495"/>
            </a:xfrm>
            <a:custGeom>
              <a:avLst/>
              <a:gdLst>
                <a:gd name="T0" fmla="*/ 17 w 20"/>
                <a:gd name="T1" fmla="*/ 19 h 34"/>
                <a:gd name="T2" fmla="*/ 15 w 20"/>
                <a:gd name="T3" fmla="*/ 27 h 34"/>
                <a:gd name="T4" fmla="*/ 10 w 20"/>
                <a:gd name="T5" fmla="*/ 30 h 34"/>
                <a:gd name="T6" fmla="*/ 7 w 20"/>
                <a:gd name="T7" fmla="*/ 29 h 34"/>
                <a:gd name="T8" fmla="*/ 4 w 20"/>
                <a:gd name="T9" fmla="*/ 25 h 34"/>
                <a:gd name="T10" fmla="*/ 4 w 20"/>
                <a:gd name="T11" fmla="*/ 19 h 34"/>
                <a:gd name="T12" fmla="*/ 4 w 20"/>
                <a:gd name="T13" fmla="*/ 0 h 34"/>
                <a:gd name="T14" fmla="*/ 0 w 20"/>
                <a:gd name="T15" fmla="*/ 0 h 34"/>
                <a:gd name="T16" fmla="*/ 0 w 20"/>
                <a:gd name="T17" fmla="*/ 19 h 34"/>
                <a:gd name="T18" fmla="*/ 1 w 20"/>
                <a:gd name="T19" fmla="*/ 27 h 34"/>
                <a:gd name="T20" fmla="*/ 5 w 20"/>
                <a:gd name="T21" fmla="*/ 32 h 34"/>
                <a:gd name="T22" fmla="*/ 10 w 20"/>
                <a:gd name="T23" fmla="*/ 34 h 34"/>
                <a:gd name="T24" fmla="*/ 16 w 20"/>
                <a:gd name="T25" fmla="*/ 32 h 34"/>
                <a:gd name="T26" fmla="*/ 19 w 20"/>
                <a:gd name="T27" fmla="*/ 27 h 34"/>
                <a:gd name="T28" fmla="*/ 20 w 20"/>
                <a:gd name="T29" fmla="*/ 19 h 34"/>
                <a:gd name="T30" fmla="*/ 20 w 20"/>
                <a:gd name="T31" fmla="*/ 0 h 34"/>
                <a:gd name="T32" fmla="*/ 17 w 20"/>
                <a:gd name="T33" fmla="*/ 0 h 34"/>
                <a:gd name="T34" fmla="*/ 17 w 20"/>
                <a:gd name="T35"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4">
                  <a:moveTo>
                    <a:pt x="17" y="19"/>
                  </a:moveTo>
                  <a:cubicBezTo>
                    <a:pt x="17" y="23"/>
                    <a:pt x="16" y="26"/>
                    <a:pt x="15" y="27"/>
                  </a:cubicBezTo>
                  <a:cubicBezTo>
                    <a:pt x="14" y="29"/>
                    <a:pt x="13" y="30"/>
                    <a:pt x="10" y="30"/>
                  </a:cubicBezTo>
                  <a:cubicBezTo>
                    <a:pt x="9" y="30"/>
                    <a:pt x="8" y="29"/>
                    <a:pt x="7" y="29"/>
                  </a:cubicBezTo>
                  <a:cubicBezTo>
                    <a:pt x="6" y="28"/>
                    <a:pt x="5" y="27"/>
                    <a:pt x="4" y="25"/>
                  </a:cubicBezTo>
                  <a:cubicBezTo>
                    <a:pt x="4" y="24"/>
                    <a:pt x="4" y="22"/>
                    <a:pt x="4" y="19"/>
                  </a:cubicBezTo>
                  <a:cubicBezTo>
                    <a:pt x="4" y="0"/>
                    <a:pt x="4" y="0"/>
                    <a:pt x="4" y="0"/>
                  </a:cubicBezTo>
                  <a:cubicBezTo>
                    <a:pt x="0" y="0"/>
                    <a:pt x="0" y="0"/>
                    <a:pt x="0" y="0"/>
                  </a:cubicBezTo>
                  <a:cubicBezTo>
                    <a:pt x="0" y="19"/>
                    <a:pt x="0" y="19"/>
                    <a:pt x="0" y="19"/>
                  </a:cubicBezTo>
                  <a:cubicBezTo>
                    <a:pt x="0" y="23"/>
                    <a:pt x="1" y="25"/>
                    <a:pt x="1" y="27"/>
                  </a:cubicBezTo>
                  <a:cubicBezTo>
                    <a:pt x="2" y="29"/>
                    <a:pt x="3" y="31"/>
                    <a:pt x="5" y="32"/>
                  </a:cubicBezTo>
                  <a:cubicBezTo>
                    <a:pt x="6" y="33"/>
                    <a:pt x="8" y="34"/>
                    <a:pt x="10" y="34"/>
                  </a:cubicBezTo>
                  <a:cubicBezTo>
                    <a:pt x="13" y="34"/>
                    <a:pt x="15" y="33"/>
                    <a:pt x="16" y="32"/>
                  </a:cubicBezTo>
                  <a:cubicBezTo>
                    <a:pt x="18" y="31"/>
                    <a:pt x="19" y="29"/>
                    <a:pt x="19" y="27"/>
                  </a:cubicBezTo>
                  <a:cubicBezTo>
                    <a:pt x="20" y="25"/>
                    <a:pt x="20" y="22"/>
                    <a:pt x="20" y="19"/>
                  </a:cubicBezTo>
                  <a:cubicBezTo>
                    <a:pt x="20" y="0"/>
                    <a:pt x="20" y="0"/>
                    <a:pt x="20" y="0"/>
                  </a:cubicBezTo>
                  <a:cubicBezTo>
                    <a:pt x="17" y="0"/>
                    <a:pt x="17" y="0"/>
                    <a:pt x="17" y="0"/>
                  </a:cubicBezTo>
                  <a:lnTo>
                    <a:pt x="17"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16" name="îSlíḋé"/>
            <p:cNvSpPr/>
            <p:nvPr/>
          </p:nvSpPr>
          <p:spPr bwMode="auto">
            <a:xfrm>
              <a:off x="3733829" y="1709829"/>
              <a:ext cx="55367" cy="80598"/>
            </a:xfrm>
            <a:custGeom>
              <a:avLst/>
              <a:gdLst>
                <a:gd name="T0" fmla="*/ 53 w 79"/>
                <a:gd name="T1" fmla="*/ 0 h 115"/>
                <a:gd name="T2" fmla="*/ 62 w 79"/>
                <a:gd name="T3" fmla="*/ 86 h 115"/>
                <a:gd name="T4" fmla="*/ 10 w 79"/>
                <a:gd name="T5" fmla="*/ 3 h 115"/>
                <a:gd name="T6" fmla="*/ 0 w 79"/>
                <a:gd name="T7" fmla="*/ 7 h 115"/>
                <a:gd name="T8" fmla="*/ 13 w 79"/>
                <a:gd name="T9" fmla="*/ 115 h 115"/>
                <a:gd name="T10" fmla="*/ 23 w 79"/>
                <a:gd name="T11" fmla="*/ 115 h 115"/>
                <a:gd name="T12" fmla="*/ 13 w 79"/>
                <a:gd name="T13" fmla="*/ 30 h 115"/>
                <a:gd name="T14" fmla="*/ 66 w 79"/>
                <a:gd name="T15" fmla="*/ 109 h 115"/>
                <a:gd name="T16" fmla="*/ 79 w 79"/>
                <a:gd name="T17" fmla="*/ 109 h 115"/>
                <a:gd name="T18" fmla="*/ 62 w 79"/>
                <a:gd name="T19" fmla="*/ 0 h 115"/>
                <a:gd name="T20" fmla="*/ 53 w 79"/>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115">
                  <a:moveTo>
                    <a:pt x="53" y="0"/>
                  </a:moveTo>
                  <a:lnTo>
                    <a:pt x="62" y="86"/>
                  </a:lnTo>
                  <a:lnTo>
                    <a:pt x="10" y="3"/>
                  </a:lnTo>
                  <a:lnTo>
                    <a:pt x="0" y="7"/>
                  </a:lnTo>
                  <a:lnTo>
                    <a:pt x="13" y="115"/>
                  </a:lnTo>
                  <a:lnTo>
                    <a:pt x="23" y="115"/>
                  </a:lnTo>
                  <a:lnTo>
                    <a:pt x="13" y="30"/>
                  </a:lnTo>
                  <a:lnTo>
                    <a:pt x="66" y="109"/>
                  </a:lnTo>
                  <a:lnTo>
                    <a:pt x="79" y="109"/>
                  </a:lnTo>
                  <a:lnTo>
                    <a:pt x="62" y="0"/>
                  </a:lnTo>
                  <a:lnTo>
                    <a:pt x="5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17" name="íŝ1ïḓê"/>
            <p:cNvSpPr/>
            <p:nvPr/>
          </p:nvSpPr>
          <p:spPr bwMode="auto">
            <a:xfrm>
              <a:off x="3782188" y="1695812"/>
              <a:ext cx="32239" cy="76393"/>
            </a:xfrm>
            <a:custGeom>
              <a:avLst/>
              <a:gdLst>
                <a:gd name="T0" fmla="*/ 0 w 46"/>
                <a:gd name="T1" fmla="*/ 4 h 109"/>
                <a:gd name="T2" fmla="*/ 36 w 46"/>
                <a:gd name="T3" fmla="*/ 109 h 109"/>
                <a:gd name="T4" fmla="*/ 46 w 46"/>
                <a:gd name="T5" fmla="*/ 106 h 109"/>
                <a:gd name="T6" fmla="*/ 10 w 46"/>
                <a:gd name="T7" fmla="*/ 0 h 109"/>
                <a:gd name="T8" fmla="*/ 0 w 46"/>
                <a:gd name="T9" fmla="*/ 4 h 109"/>
              </a:gdLst>
              <a:ahLst/>
              <a:cxnLst>
                <a:cxn ang="0">
                  <a:pos x="T0" y="T1"/>
                </a:cxn>
                <a:cxn ang="0">
                  <a:pos x="T2" y="T3"/>
                </a:cxn>
                <a:cxn ang="0">
                  <a:pos x="T4" y="T5"/>
                </a:cxn>
                <a:cxn ang="0">
                  <a:pos x="T6" y="T7"/>
                </a:cxn>
                <a:cxn ang="0">
                  <a:pos x="T8" y="T9"/>
                </a:cxn>
              </a:cxnLst>
              <a:rect l="0" t="0" r="r" b="b"/>
              <a:pathLst>
                <a:path w="46" h="109">
                  <a:moveTo>
                    <a:pt x="0" y="4"/>
                  </a:moveTo>
                  <a:lnTo>
                    <a:pt x="36" y="109"/>
                  </a:lnTo>
                  <a:lnTo>
                    <a:pt x="46" y="106"/>
                  </a:lnTo>
                  <a:lnTo>
                    <a:pt x="10" y="0"/>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18" name="ï$ľíḑè"/>
            <p:cNvSpPr/>
            <p:nvPr/>
          </p:nvSpPr>
          <p:spPr bwMode="auto">
            <a:xfrm>
              <a:off x="3793401" y="1679692"/>
              <a:ext cx="55367" cy="83401"/>
            </a:xfrm>
            <a:custGeom>
              <a:avLst/>
              <a:gdLst>
                <a:gd name="T0" fmla="*/ 17 w 24"/>
                <a:gd name="T1" fmla="*/ 1 h 36"/>
                <a:gd name="T2" fmla="*/ 20 w 24"/>
                <a:gd name="T3" fmla="*/ 26 h 36"/>
                <a:gd name="T4" fmla="*/ 21 w 24"/>
                <a:gd name="T5" fmla="*/ 32 h 36"/>
                <a:gd name="T6" fmla="*/ 18 w 24"/>
                <a:gd name="T7" fmla="*/ 27 h 36"/>
                <a:gd name="T8" fmla="*/ 3 w 24"/>
                <a:gd name="T9" fmla="*/ 7 h 36"/>
                <a:gd name="T10" fmla="*/ 0 w 24"/>
                <a:gd name="T11" fmla="*/ 8 h 36"/>
                <a:gd name="T12" fmla="*/ 21 w 24"/>
                <a:gd name="T13" fmla="*/ 36 h 36"/>
                <a:gd name="T14" fmla="*/ 24 w 24"/>
                <a:gd name="T15" fmla="*/ 35 h 36"/>
                <a:gd name="T16" fmla="*/ 19 w 24"/>
                <a:gd name="T17" fmla="*/ 0 h 36"/>
                <a:gd name="T18" fmla="*/ 17 w 24"/>
                <a:gd name="T19"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36">
                  <a:moveTo>
                    <a:pt x="17" y="1"/>
                  </a:moveTo>
                  <a:cubicBezTo>
                    <a:pt x="20" y="26"/>
                    <a:pt x="20" y="26"/>
                    <a:pt x="20" y="26"/>
                  </a:cubicBezTo>
                  <a:cubicBezTo>
                    <a:pt x="20" y="28"/>
                    <a:pt x="21" y="30"/>
                    <a:pt x="21" y="32"/>
                  </a:cubicBezTo>
                  <a:cubicBezTo>
                    <a:pt x="20" y="30"/>
                    <a:pt x="19" y="29"/>
                    <a:pt x="18" y="27"/>
                  </a:cubicBezTo>
                  <a:cubicBezTo>
                    <a:pt x="3" y="7"/>
                    <a:pt x="3" y="7"/>
                    <a:pt x="3" y="7"/>
                  </a:cubicBezTo>
                  <a:cubicBezTo>
                    <a:pt x="0" y="8"/>
                    <a:pt x="0" y="8"/>
                    <a:pt x="0" y="8"/>
                  </a:cubicBezTo>
                  <a:cubicBezTo>
                    <a:pt x="21" y="36"/>
                    <a:pt x="21" y="36"/>
                    <a:pt x="21" y="36"/>
                  </a:cubicBezTo>
                  <a:cubicBezTo>
                    <a:pt x="24" y="35"/>
                    <a:pt x="24" y="35"/>
                    <a:pt x="24" y="35"/>
                  </a:cubicBezTo>
                  <a:cubicBezTo>
                    <a:pt x="19" y="0"/>
                    <a:pt x="19" y="0"/>
                    <a:pt x="19" y="0"/>
                  </a:cubicBezTo>
                  <a:lnTo>
                    <a:pt x="17"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19" name="ïṧ1íḓè"/>
            <p:cNvSpPr/>
            <p:nvPr/>
          </p:nvSpPr>
          <p:spPr bwMode="auto">
            <a:xfrm>
              <a:off x="3843863" y="1661470"/>
              <a:ext cx="68683" cy="78495"/>
            </a:xfrm>
            <a:custGeom>
              <a:avLst/>
              <a:gdLst>
                <a:gd name="T0" fmla="*/ 62 w 98"/>
                <a:gd name="T1" fmla="*/ 99 h 112"/>
                <a:gd name="T2" fmla="*/ 40 w 98"/>
                <a:gd name="T3" fmla="*/ 66 h 112"/>
                <a:gd name="T4" fmla="*/ 66 w 98"/>
                <a:gd name="T5" fmla="*/ 49 h 112"/>
                <a:gd name="T6" fmla="*/ 59 w 98"/>
                <a:gd name="T7" fmla="*/ 39 h 112"/>
                <a:gd name="T8" fmla="*/ 33 w 98"/>
                <a:gd name="T9" fmla="*/ 56 h 112"/>
                <a:gd name="T10" fmla="*/ 13 w 98"/>
                <a:gd name="T11" fmla="*/ 26 h 112"/>
                <a:gd name="T12" fmla="*/ 40 w 98"/>
                <a:gd name="T13" fmla="*/ 10 h 112"/>
                <a:gd name="T14" fmla="*/ 33 w 98"/>
                <a:gd name="T15" fmla="*/ 0 h 112"/>
                <a:gd name="T16" fmla="*/ 0 w 98"/>
                <a:gd name="T17" fmla="*/ 20 h 112"/>
                <a:gd name="T18" fmla="*/ 62 w 98"/>
                <a:gd name="T19" fmla="*/ 112 h 112"/>
                <a:gd name="T20" fmla="*/ 98 w 98"/>
                <a:gd name="T21" fmla="*/ 92 h 112"/>
                <a:gd name="T22" fmla="*/ 89 w 98"/>
                <a:gd name="T23" fmla="*/ 79 h 112"/>
                <a:gd name="T24" fmla="*/ 62 w 98"/>
                <a:gd name="T25" fmla="*/ 9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112">
                  <a:moveTo>
                    <a:pt x="62" y="99"/>
                  </a:moveTo>
                  <a:lnTo>
                    <a:pt x="40" y="66"/>
                  </a:lnTo>
                  <a:lnTo>
                    <a:pt x="66" y="49"/>
                  </a:lnTo>
                  <a:lnTo>
                    <a:pt x="59" y="39"/>
                  </a:lnTo>
                  <a:lnTo>
                    <a:pt x="33" y="56"/>
                  </a:lnTo>
                  <a:lnTo>
                    <a:pt x="13" y="26"/>
                  </a:lnTo>
                  <a:lnTo>
                    <a:pt x="40" y="10"/>
                  </a:lnTo>
                  <a:lnTo>
                    <a:pt x="33" y="0"/>
                  </a:lnTo>
                  <a:lnTo>
                    <a:pt x="0" y="20"/>
                  </a:lnTo>
                  <a:lnTo>
                    <a:pt x="62" y="112"/>
                  </a:lnTo>
                  <a:lnTo>
                    <a:pt x="98" y="92"/>
                  </a:lnTo>
                  <a:lnTo>
                    <a:pt x="89" y="79"/>
                  </a:lnTo>
                  <a:lnTo>
                    <a:pt x="62" y="9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0" name="işļïḑê"/>
            <p:cNvSpPr/>
            <p:nvPr/>
          </p:nvSpPr>
          <p:spPr bwMode="auto">
            <a:xfrm>
              <a:off x="3876102" y="1636239"/>
              <a:ext cx="82700" cy="78495"/>
            </a:xfrm>
            <a:custGeom>
              <a:avLst/>
              <a:gdLst>
                <a:gd name="T0" fmla="*/ 22 w 36"/>
                <a:gd name="T1" fmla="*/ 16 h 34"/>
                <a:gd name="T2" fmla="*/ 20 w 36"/>
                <a:gd name="T3" fmla="*/ 16 h 34"/>
                <a:gd name="T4" fmla="*/ 22 w 36"/>
                <a:gd name="T5" fmla="*/ 11 h 34"/>
                <a:gd name="T6" fmla="*/ 19 w 36"/>
                <a:gd name="T7" fmla="*/ 5 h 34"/>
                <a:gd name="T8" fmla="*/ 15 w 36"/>
                <a:gd name="T9" fmla="*/ 2 h 34"/>
                <a:gd name="T10" fmla="*/ 12 w 36"/>
                <a:gd name="T11" fmla="*/ 0 h 34"/>
                <a:gd name="T12" fmla="*/ 8 w 36"/>
                <a:gd name="T13" fmla="*/ 2 h 34"/>
                <a:gd name="T14" fmla="*/ 0 w 36"/>
                <a:gd name="T15" fmla="*/ 7 h 34"/>
                <a:gd name="T16" fmla="*/ 21 w 36"/>
                <a:gd name="T17" fmla="*/ 34 h 34"/>
                <a:gd name="T18" fmla="*/ 23 w 36"/>
                <a:gd name="T19" fmla="*/ 33 h 34"/>
                <a:gd name="T20" fmla="*/ 14 w 36"/>
                <a:gd name="T21" fmla="*/ 21 h 34"/>
                <a:gd name="T22" fmla="*/ 16 w 36"/>
                <a:gd name="T23" fmla="*/ 19 h 34"/>
                <a:gd name="T24" fmla="*/ 18 w 36"/>
                <a:gd name="T25" fmla="*/ 18 h 34"/>
                <a:gd name="T26" fmla="*/ 19 w 36"/>
                <a:gd name="T27" fmla="*/ 18 h 34"/>
                <a:gd name="T28" fmla="*/ 22 w 36"/>
                <a:gd name="T29" fmla="*/ 19 h 34"/>
                <a:gd name="T30" fmla="*/ 26 w 36"/>
                <a:gd name="T31" fmla="*/ 22 h 34"/>
                <a:gd name="T32" fmla="*/ 33 w 36"/>
                <a:gd name="T33" fmla="*/ 26 h 34"/>
                <a:gd name="T34" fmla="*/ 36 w 36"/>
                <a:gd name="T35" fmla="*/ 24 h 34"/>
                <a:gd name="T36" fmla="*/ 27 w 36"/>
                <a:gd name="T37" fmla="*/ 19 h 34"/>
                <a:gd name="T38" fmla="*/ 22 w 36"/>
                <a:gd name="T39" fmla="*/ 16 h 34"/>
                <a:gd name="T40" fmla="*/ 18 w 36"/>
                <a:gd name="T41" fmla="*/ 12 h 34"/>
                <a:gd name="T42" fmla="*/ 16 w 36"/>
                <a:gd name="T43" fmla="*/ 14 h 34"/>
                <a:gd name="T44" fmla="*/ 12 w 36"/>
                <a:gd name="T45" fmla="*/ 18 h 34"/>
                <a:gd name="T46" fmla="*/ 5 w 36"/>
                <a:gd name="T47" fmla="*/ 9 h 34"/>
                <a:gd name="T48" fmla="*/ 10 w 36"/>
                <a:gd name="T49" fmla="*/ 5 h 34"/>
                <a:gd name="T50" fmla="*/ 14 w 36"/>
                <a:gd name="T51" fmla="*/ 4 h 34"/>
                <a:gd name="T52" fmla="*/ 17 w 36"/>
                <a:gd name="T53" fmla="*/ 7 h 34"/>
                <a:gd name="T54" fmla="*/ 18 w 36"/>
                <a:gd name="T55" fmla="*/ 10 h 34"/>
                <a:gd name="T56" fmla="*/ 18 w 36"/>
                <a:gd name="T57"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34">
                  <a:moveTo>
                    <a:pt x="22" y="16"/>
                  </a:moveTo>
                  <a:cubicBezTo>
                    <a:pt x="22" y="16"/>
                    <a:pt x="21" y="16"/>
                    <a:pt x="20" y="16"/>
                  </a:cubicBezTo>
                  <a:cubicBezTo>
                    <a:pt x="21" y="14"/>
                    <a:pt x="22" y="13"/>
                    <a:pt x="22" y="11"/>
                  </a:cubicBezTo>
                  <a:cubicBezTo>
                    <a:pt x="22" y="9"/>
                    <a:pt x="21" y="7"/>
                    <a:pt x="19" y="5"/>
                  </a:cubicBezTo>
                  <a:cubicBezTo>
                    <a:pt x="18" y="4"/>
                    <a:pt x="17" y="3"/>
                    <a:pt x="15" y="2"/>
                  </a:cubicBezTo>
                  <a:cubicBezTo>
                    <a:pt x="14" y="1"/>
                    <a:pt x="13" y="0"/>
                    <a:pt x="12" y="0"/>
                  </a:cubicBezTo>
                  <a:cubicBezTo>
                    <a:pt x="11" y="0"/>
                    <a:pt x="9" y="1"/>
                    <a:pt x="8" y="2"/>
                  </a:cubicBezTo>
                  <a:cubicBezTo>
                    <a:pt x="0" y="7"/>
                    <a:pt x="0" y="7"/>
                    <a:pt x="0" y="7"/>
                  </a:cubicBezTo>
                  <a:cubicBezTo>
                    <a:pt x="21" y="34"/>
                    <a:pt x="21" y="34"/>
                    <a:pt x="21" y="34"/>
                  </a:cubicBezTo>
                  <a:cubicBezTo>
                    <a:pt x="23" y="33"/>
                    <a:pt x="23" y="33"/>
                    <a:pt x="23" y="33"/>
                  </a:cubicBezTo>
                  <a:cubicBezTo>
                    <a:pt x="14" y="21"/>
                    <a:pt x="14" y="21"/>
                    <a:pt x="14" y="21"/>
                  </a:cubicBezTo>
                  <a:cubicBezTo>
                    <a:pt x="16" y="19"/>
                    <a:pt x="16" y="19"/>
                    <a:pt x="16" y="19"/>
                  </a:cubicBezTo>
                  <a:cubicBezTo>
                    <a:pt x="17" y="19"/>
                    <a:pt x="17" y="18"/>
                    <a:pt x="18" y="18"/>
                  </a:cubicBezTo>
                  <a:cubicBezTo>
                    <a:pt x="18" y="18"/>
                    <a:pt x="19" y="18"/>
                    <a:pt x="19" y="18"/>
                  </a:cubicBezTo>
                  <a:cubicBezTo>
                    <a:pt x="20" y="18"/>
                    <a:pt x="21" y="19"/>
                    <a:pt x="22" y="19"/>
                  </a:cubicBezTo>
                  <a:cubicBezTo>
                    <a:pt x="23" y="20"/>
                    <a:pt x="24" y="21"/>
                    <a:pt x="26" y="22"/>
                  </a:cubicBezTo>
                  <a:cubicBezTo>
                    <a:pt x="33" y="26"/>
                    <a:pt x="33" y="26"/>
                    <a:pt x="33" y="26"/>
                  </a:cubicBezTo>
                  <a:cubicBezTo>
                    <a:pt x="36" y="24"/>
                    <a:pt x="36" y="24"/>
                    <a:pt x="36" y="24"/>
                  </a:cubicBezTo>
                  <a:cubicBezTo>
                    <a:pt x="27" y="19"/>
                    <a:pt x="27" y="19"/>
                    <a:pt x="27" y="19"/>
                  </a:cubicBezTo>
                  <a:cubicBezTo>
                    <a:pt x="25" y="18"/>
                    <a:pt x="24" y="17"/>
                    <a:pt x="22" y="16"/>
                  </a:cubicBezTo>
                  <a:close/>
                  <a:moveTo>
                    <a:pt x="18" y="12"/>
                  </a:moveTo>
                  <a:cubicBezTo>
                    <a:pt x="18" y="13"/>
                    <a:pt x="17" y="14"/>
                    <a:pt x="16" y="14"/>
                  </a:cubicBezTo>
                  <a:cubicBezTo>
                    <a:pt x="12" y="18"/>
                    <a:pt x="12" y="18"/>
                    <a:pt x="12" y="18"/>
                  </a:cubicBezTo>
                  <a:cubicBezTo>
                    <a:pt x="5" y="9"/>
                    <a:pt x="5" y="9"/>
                    <a:pt x="5" y="9"/>
                  </a:cubicBezTo>
                  <a:cubicBezTo>
                    <a:pt x="10" y="5"/>
                    <a:pt x="10" y="5"/>
                    <a:pt x="10" y="5"/>
                  </a:cubicBezTo>
                  <a:cubicBezTo>
                    <a:pt x="11" y="4"/>
                    <a:pt x="13" y="4"/>
                    <a:pt x="14" y="4"/>
                  </a:cubicBezTo>
                  <a:cubicBezTo>
                    <a:pt x="15" y="5"/>
                    <a:pt x="16" y="6"/>
                    <a:pt x="17" y="7"/>
                  </a:cubicBezTo>
                  <a:cubicBezTo>
                    <a:pt x="18" y="8"/>
                    <a:pt x="18" y="9"/>
                    <a:pt x="18" y="10"/>
                  </a:cubicBezTo>
                  <a:cubicBezTo>
                    <a:pt x="19" y="11"/>
                    <a:pt x="19" y="11"/>
                    <a:pt x="1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1" name="îŝ1îdé"/>
            <p:cNvSpPr/>
            <p:nvPr/>
          </p:nvSpPr>
          <p:spPr bwMode="auto">
            <a:xfrm>
              <a:off x="3915349" y="1611009"/>
              <a:ext cx="77794" cy="61675"/>
            </a:xfrm>
            <a:custGeom>
              <a:avLst/>
              <a:gdLst>
                <a:gd name="T0" fmla="*/ 28 w 34"/>
                <a:gd name="T1" fmla="*/ 10 h 27"/>
                <a:gd name="T2" fmla="*/ 24 w 34"/>
                <a:gd name="T3" fmla="*/ 8 h 27"/>
                <a:gd name="T4" fmla="*/ 19 w 34"/>
                <a:gd name="T5" fmla="*/ 9 h 27"/>
                <a:gd name="T6" fmla="*/ 14 w 34"/>
                <a:gd name="T7" fmla="*/ 12 h 27"/>
                <a:gd name="T8" fmla="*/ 10 w 34"/>
                <a:gd name="T9" fmla="*/ 14 h 27"/>
                <a:gd name="T10" fmla="*/ 7 w 34"/>
                <a:gd name="T11" fmla="*/ 13 h 27"/>
                <a:gd name="T12" fmla="*/ 4 w 34"/>
                <a:gd name="T13" fmla="*/ 10 h 27"/>
                <a:gd name="T14" fmla="*/ 5 w 34"/>
                <a:gd name="T15" fmla="*/ 6 h 27"/>
                <a:gd name="T16" fmla="*/ 9 w 34"/>
                <a:gd name="T17" fmla="*/ 4 h 27"/>
                <a:gd name="T18" fmla="*/ 14 w 34"/>
                <a:gd name="T19" fmla="*/ 5 h 27"/>
                <a:gd name="T20" fmla="*/ 15 w 34"/>
                <a:gd name="T21" fmla="*/ 3 h 27"/>
                <a:gd name="T22" fmla="*/ 10 w 34"/>
                <a:gd name="T23" fmla="*/ 1 h 27"/>
                <a:gd name="T24" fmla="*/ 5 w 34"/>
                <a:gd name="T25" fmla="*/ 1 h 27"/>
                <a:gd name="T26" fmla="*/ 2 w 34"/>
                <a:gd name="T27" fmla="*/ 4 h 27"/>
                <a:gd name="T28" fmla="*/ 0 w 34"/>
                <a:gd name="T29" fmla="*/ 8 h 27"/>
                <a:gd name="T30" fmla="*/ 2 w 34"/>
                <a:gd name="T31" fmla="*/ 13 h 27"/>
                <a:gd name="T32" fmla="*/ 5 w 34"/>
                <a:gd name="T33" fmla="*/ 16 h 27"/>
                <a:gd name="T34" fmla="*/ 9 w 34"/>
                <a:gd name="T35" fmla="*/ 18 h 27"/>
                <a:gd name="T36" fmla="*/ 14 w 34"/>
                <a:gd name="T37" fmla="*/ 17 h 27"/>
                <a:gd name="T38" fmla="*/ 18 w 34"/>
                <a:gd name="T39" fmla="*/ 15 h 27"/>
                <a:gd name="T40" fmla="*/ 21 w 34"/>
                <a:gd name="T41" fmla="*/ 12 h 27"/>
                <a:gd name="T42" fmla="*/ 24 w 34"/>
                <a:gd name="T43" fmla="*/ 11 h 27"/>
                <a:gd name="T44" fmla="*/ 27 w 34"/>
                <a:gd name="T45" fmla="*/ 12 h 27"/>
                <a:gd name="T46" fmla="*/ 29 w 34"/>
                <a:gd name="T47" fmla="*/ 14 h 27"/>
                <a:gd name="T48" fmla="*/ 30 w 34"/>
                <a:gd name="T49" fmla="*/ 17 h 27"/>
                <a:gd name="T50" fmla="*/ 29 w 34"/>
                <a:gd name="T51" fmla="*/ 20 h 27"/>
                <a:gd name="T52" fmla="*/ 26 w 34"/>
                <a:gd name="T53" fmla="*/ 22 h 27"/>
                <a:gd name="T54" fmla="*/ 23 w 34"/>
                <a:gd name="T55" fmla="*/ 23 h 27"/>
                <a:gd name="T56" fmla="*/ 19 w 34"/>
                <a:gd name="T57" fmla="*/ 22 h 27"/>
                <a:gd name="T58" fmla="*/ 17 w 34"/>
                <a:gd name="T59" fmla="*/ 24 h 27"/>
                <a:gd name="T60" fmla="*/ 23 w 34"/>
                <a:gd name="T61" fmla="*/ 26 h 27"/>
                <a:gd name="T62" fmla="*/ 29 w 34"/>
                <a:gd name="T63" fmla="*/ 26 h 27"/>
                <a:gd name="T64" fmla="*/ 33 w 34"/>
                <a:gd name="T65" fmla="*/ 22 h 27"/>
                <a:gd name="T66" fmla="*/ 34 w 34"/>
                <a:gd name="T67" fmla="*/ 18 h 27"/>
                <a:gd name="T68" fmla="*/ 32 w 34"/>
                <a:gd name="T69" fmla="*/ 13 h 27"/>
                <a:gd name="T70" fmla="*/ 28 w 34"/>
                <a:gd name="T71"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 h="27">
                  <a:moveTo>
                    <a:pt x="28" y="10"/>
                  </a:moveTo>
                  <a:cubicBezTo>
                    <a:pt x="27" y="9"/>
                    <a:pt x="25" y="8"/>
                    <a:pt x="24" y="8"/>
                  </a:cubicBezTo>
                  <a:cubicBezTo>
                    <a:pt x="22" y="8"/>
                    <a:pt x="20" y="8"/>
                    <a:pt x="19" y="9"/>
                  </a:cubicBezTo>
                  <a:cubicBezTo>
                    <a:pt x="18" y="9"/>
                    <a:pt x="16" y="10"/>
                    <a:pt x="14" y="12"/>
                  </a:cubicBezTo>
                  <a:cubicBezTo>
                    <a:pt x="12" y="13"/>
                    <a:pt x="11" y="14"/>
                    <a:pt x="10" y="14"/>
                  </a:cubicBezTo>
                  <a:cubicBezTo>
                    <a:pt x="9" y="14"/>
                    <a:pt x="8" y="14"/>
                    <a:pt x="7" y="13"/>
                  </a:cubicBezTo>
                  <a:cubicBezTo>
                    <a:pt x="5" y="13"/>
                    <a:pt x="5" y="12"/>
                    <a:pt x="4" y="10"/>
                  </a:cubicBezTo>
                  <a:cubicBezTo>
                    <a:pt x="4" y="9"/>
                    <a:pt x="4" y="8"/>
                    <a:pt x="5" y="6"/>
                  </a:cubicBezTo>
                  <a:cubicBezTo>
                    <a:pt x="6" y="5"/>
                    <a:pt x="7" y="4"/>
                    <a:pt x="9" y="4"/>
                  </a:cubicBezTo>
                  <a:cubicBezTo>
                    <a:pt x="10" y="4"/>
                    <a:pt x="12" y="4"/>
                    <a:pt x="14" y="5"/>
                  </a:cubicBezTo>
                  <a:cubicBezTo>
                    <a:pt x="15" y="3"/>
                    <a:pt x="15" y="3"/>
                    <a:pt x="15" y="3"/>
                  </a:cubicBezTo>
                  <a:cubicBezTo>
                    <a:pt x="13" y="2"/>
                    <a:pt x="12" y="1"/>
                    <a:pt x="10" y="1"/>
                  </a:cubicBezTo>
                  <a:cubicBezTo>
                    <a:pt x="8" y="0"/>
                    <a:pt x="6" y="1"/>
                    <a:pt x="5" y="1"/>
                  </a:cubicBezTo>
                  <a:cubicBezTo>
                    <a:pt x="4" y="2"/>
                    <a:pt x="2" y="3"/>
                    <a:pt x="2" y="4"/>
                  </a:cubicBezTo>
                  <a:cubicBezTo>
                    <a:pt x="1" y="6"/>
                    <a:pt x="0" y="7"/>
                    <a:pt x="0" y="8"/>
                  </a:cubicBezTo>
                  <a:cubicBezTo>
                    <a:pt x="0" y="10"/>
                    <a:pt x="1" y="11"/>
                    <a:pt x="2" y="13"/>
                  </a:cubicBezTo>
                  <a:cubicBezTo>
                    <a:pt x="3" y="14"/>
                    <a:pt x="4" y="15"/>
                    <a:pt x="5" y="16"/>
                  </a:cubicBezTo>
                  <a:cubicBezTo>
                    <a:pt x="7" y="17"/>
                    <a:pt x="8" y="17"/>
                    <a:pt x="9" y="18"/>
                  </a:cubicBezTo>
                  <a:cubicBezTo>
                    <a:pt x="11" y="18"/>
                    <a:pt x="12" y="18"/>
                    <a:pt x="14" y="17"/>
                  </a:cubicBezTo>
                  <a:cubicBezTo>
                    <a:pt x="15" y="17"/>
                    <a:pt x="16" y="16"/>
                    <a:pt x="18" y="15"/>
                  </a:cubicBezTo>
                  <a:cubicBezTo>
                    <a:pt x="20" y="13"/>
                    <a:pt x="21" y="12"/>
                    <a:pt x="21" y="12"/>
                  </a:cubicBezTo>
                  <a:cubicBezTo>
                    <a:pt x="22" y="12"/>
                    <a:pt x="23" y="11"/>
                    <a:pt x="24" y="11"/>
                  </a:cubicBezTo>
                  <a:cubicBezTo>
                    <a:pt x="25" y="11"/>
                    <a:pt x="26" y="12"/>
                    <a:pt x="27" y="12"/>
                  </a:cubicBezTo>
                  <a:cubicBezTo>
                    <a:pt x="28" y="13"/>
                    <a:pt x="29" y="14"/>
                    <a:pt x="29" y="14"/>
                  </a:cubicBezTo>
                  <a:cubicBezTo>
                    <a:pt x="30" y="15"/>
                    <a:pt x="30" y="16"/>
                    <a:pt x="30" y="17"/>
                  </a:cubicBezTo>
                  <a:cubicBezTo>
                    <a:pt x="30" y="18"/>
                    <a:pt x="30" y="19"/>
                    <a:pt x="29" y="20"/>
                  </a:cubicBezTo>
                  <a:cubicBezTo>
                    <a:pt x="28" y="21"/>
                    <a:pt x="27" y="22"/>
                    <a:pt x="26" y="22"/>
                  </a:cubicBezTo>
                  <a:cubicBezTo>
                    <a:pt x="25" y="23"/>
                    <a:pt x="24" y="23"/>
                    <a:pt x="23" y="23"/>
                  </a:cubicBezTo>
                  <a:cubicBezTo>
                    <a:pt x="21" y="23"/>
                    <a:pt x="20" y="22"/>
                    <a:pt x="19" y="22"/>
                  </a:cubicBezTo>
                  <a:cubicBezTo>
                    <a:pt x="17" y="24"/>
                    <a:pt x="17" y="24"/>
                    <a:pt x="17" y="24"/>
                  </a:cubicBezTo>
                  <a:cubicBezTo>
                    <a:pt x="19" y="25"/>
                    <a:pt x="21" y="26"/>
                    <a:pt x="23" y="26"/>
                  </a:cubicBezTo>
                  <a:cubicBezTo>
                    <a:pt x="25" y="27"/>
                    <a:pt x="27" y="26"/>
                    <a:pt x="29" y="26"/>
                  </a:cubicBezTo>
                  <a:cubicBezTo>
                    <a:pt x="30" y="25"/>
                    <a:pt x="31" y="24"/>
                    <a:pt x="33" y="22"/>
                  </a:cubicBezTo>
                  <a:cubicBezTo>
                    <a:pt x="33" y="21"/>
                    <a:pt x="34" y="19"/>
                    <a:pt x="34" y="18"/>
                  </a:cubicBezTo>
                  <a:cubicBezTo>
                    <a:pt x="34" y="16"/>
                    <a:pt x="33" y="15"/>
                    <a:pt x="32" y="13"/>
                  </a:cubicBezTo>
                  <a:cubicBezTo>
                    <a:pt x="31" y="12"/>
                    <a:pt x="30" y="11"/>
                    <a:pt x="28"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2" name="iṩlîḍe"/>
            <p:cNvSpPr/>
            <p:nvPr/>
          </p:nvSpPr>
          <p:spPr bwMode="auto">
            <a:xfrm>
              <a:off x="3940580" y="1585778"/>
              <a:ext cx="75692" cy="43453"/>
            </a:xfrm>
            <a:custGeom>
              <a:avLst/>
              <a:gdLst>
                <a:gd name="T0" fmla="*/ 0 w 108"/>
                <a:gd name="T1" fmla="*/ 9 h 62"/>
                <a:gd name="T2" fmla="*/ 101 w 108"/>
                <a:gd name="T3" fmla="*/ 62 h 62"/>
                <a:gd name="T4" fmla="*/ 108 w 108"/>
                <a:gd name="T5" fmla="*/ 52 h 62"/>
                <a:gd name="T6" fmla="*/ 6 w 108"/>
                <a:gd name="T7" fmla="*/ 0 h 62"/>
                <a:gd name="T8" fmla="*/ 0 w 108"/>
                <a:gd name="T9" fmla="*/ 9 h 62"/>
              </a:gdLst>
              <a:ahLst/>
              <a:cxnLst>
                <a:cxn ang="0">
                  <a:pos x="T0" y="T1"/>
                </a:cxn>
                <a:cxn ang="0">
                  <a:pos x="T2" y="T3"/>
                </a:cxn>
                <a:cxn ang="0">
                  <a:pos x="T4" y="T5"/>
                </a:cxn>
                <a:cxn ang="0">
                  <a:pos x="T6" y="T7"/>
                </a:cxn>
                <a:cxn ang="0">
                  <a:pos x="T8" y="T9"/>
                </a:cxn>
              </a:cxnLst>
              <a:rect l="0" t="0" r="r" b="b"/>
              <a:pathLst>
                <a:path w="108" h="62">
                  <a:moveTo>
                    <a:pt x="0" y="9"/>
                  </a:moveTo>
                  <a:lnTo>
                    <a:pt x="101" y="62"/>
                  </a:lnTo>
                  <a:lnTo>
                    <a:pt x="108" y="52"/>
                  </a:lnTo>
                  <a:lnTo>
                    <a:pt x="6"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3" name="ïṣlíḋe"/>
            <p:cNvSpPr/>
            <p:nvPr/>
          </p:nvSpPr>
          <p:spPr bwMode="auto">
            <a:xfrm>
              <a:off x="3951793" y="1539522"/>
              <a:ext cx="82700" cy="55367"/>
            </a:xfrm>
            <a:custGeom>
              <a:avLst/>
              <a:gdLst>
                <a:gd name="T0" fmla="*/ 39 w 118"/>
                <a:gd name="T1" fmla="*/ 6 h 79"/>
                <a:gd name="T2" fmla="*/ 26 w 118"/>
                <a:gd name="T3" fmla="*/ 0 h 79"/>
                <a:gd name="T4" fmla="*/ 0 w 118"/>
                <a:gd name="T5" fmla="*/ 52 h 79"/>
                <a:gd name="T6" fmla="*/ 13 w 118"/>
                <a:gd name="T7" fmla="*/ 59 h 79"/>
                <a:gd name="T8" fmla="*/ 23 w 118"/>
                <a:gd name="T9" fmla="*/ 36 h 79"/>
                <a:gd name="T10" fmla="*/ 115 w 118"/>
                <a:gd name="T11" fmla="*/ 79 h 79"/>
                <a:gd name="T12" fmla="*/ 118 w 118"/>
                <a:gd name="T13" fmla="*/ 69 h 79"/>
                <a:gd name="T14" fmla="*/ 26 w 118"/>
                <a:gd name="T15" fmla="*/ 29 h 79"/>
                <a:gd name="T16" fmla="*/ 39 w 118"/>
                <a:gd name="T17" fmla="*/ 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 h="79">
                  <a:moveTo>
                    <a:pt x="39" y="6"/>
                  </a:moveTo>
                  <a:lnTo>
                    <a:pt x="26" y="0"/>
                  </a:lnTo>
                  <a:lnTo>
                    <a:pt x="0" y="52"/>
                  </a:lnTo>
                  <a:lnTo>
                    <a:pt x="13" y="59"/>
                  </a:lnTo>
                  <a:lnTo>
                    <a:pt x="23" y="36"/>
                  </a:lnTo>
                  <a:lnTo>
                    <a:pt x="115" y="79"/>
                  </a:lnTo>
                  <a:lnTo>
                    <a:pt x="118" y="69"/>
                  </a:lnTo>
                  <a:lnTo>
                    <a:pt x="26" y="29"/>
                  </a:lnTo>
                  <a:lnTo>
                    <a:pt x="39"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4" name="ísļiďè"/>
            <p:cNvSpPr/>
            <p:nvPr/>
          </p:nvSpPr>
          <p:spPr bwMode="auto">
            <a:xfrm>
              <a:off x="3573335" y="1604000"/>
              <a:ext cx="39248" cy="52564"/>
            </a:xfrm>
            <a:custGeom>
              <a:avLst/>
              <a:gdLst>
                <a:gd name="T0" fmla="*/ 17 w 17"/>
                <a:gd name="T1" fmla="*/ 1 h 23"/>
                <a:gd name="T2" fmla="*/ 17 w 17"/>
                <a:gd name="T3" fmla="*/ 0 h 23"/>
                <a:gd name="T4" fmla="*/ 10 w 17"/>
                <a:gd name="T5" fmla="*/ 0 h 23"/>
                <a:gd name="T6" fmla="*/ 10 w 17"/>
                <a:gd name="T7" fmla="*/ 1 h 23"/>
                <a:gd name="T8" fmla="*/ 12 w 17"/>
                <a:gd name="T9" fmla="*/ 1 h 23"/>
                <a:gd name="T10" fmla="*/ 13 w 17"/>
                <a:gd name="T11" fmla="*/ 2 h 23"/>
                <a:gd name="T12" fmla="*/ 13 w 17"/>
                <a:gd name="T13" fmla="*/ 3 h 23"/>
                <a:gd name="T14" fmla="*/ 11 w 17"/>
                <a:gd name="T15" fmla="*/ 5 h 23"/>
                <a:gd name="T16" fmla="*/ 5 w 17"/>
                <a:gd name="T17" fmla="*/ 16 h 23"/>
                <a:gd name="T18" fmla="*/ 3 w 17"/>
                <a:gd name="T19" fmla="*/ 18 h 23"/>
                <a:gd name="T20" fmla="*/ 2 w 17"/>
                <a:gd name="T21" fmla="*/ 19 h 23"/>
                <a:gd name="T22" fmla="*/ 0 w 17"/>
                <a:gd name="T23" fmla="*/ 18 h 23"/>
                <a:gd name="T24" fmla="*/ 0 w 17"/>
                <a:gd name="T25" fmla="*/ 19 h 23"/>
                <a:gd name="T26" fmla="*/ 8 w 17"/>
                <a:gd name="T27" fmla="*/ 23 h 23"/>
                <a:gd name="T28" fmla="*/ 8 w 17"/>
                <a:gd name="T29" fmla="*/ 22 h 23"/>
                <a:gd name="T30" fmla="*/ 6 w 17"/>
                <a:gd name="T31" fmla="*/ 21 h 23"/>
                <a:gd name="T32" fmla="*/ 6 w 17"/>
                <a:gd name="T33" fmla="*/ 20 h 23"/>
                <a:gd name="T34" fmla="*/ 7 w 17"/>
                <a:gd name="T35" fmla="*/ 18 h 23"/>
                <a:gd name="T36" fmla="*/ 17 w 17"/>
                <a:gd name="T37"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23">
                  <a:moveTo>
                    <a:pt x="17" y="1"/>
                  </a:moveTo>
                  <a:cubicBezTo>
                    <a:pt x="17" y="0"/>
                    <a:pt x="17" y="0"/>
                    <a:pt x="17" y="0"/>
                  </a:cubicBezTo>
                  <a:cubicBezTo>
                    <a:pt x="10" y="0"/>
                    <a:pt x="10" y="0"/>
                    <a:pt x="10" y="0"/>
                  </a:cubicBezTo>
                  <a:cubicBezTo>
                    <a:pt x="10" y="1"/>
                    <a:pt x="10" y="1"/>
                    <a:pt x="10" y="1"/>
                  </a:cubicBezTo>
                  <a:cubicBezTo>
                    <a:pt x="11" y="1"/>
                    <a:pt x="12" y="1"/>
                    <a:pt x="12" y="1"/>
                  </a:cubicBezTo>
                  <a:cubicBezTo>
                    <a:pt x="12" y="1"/>
                    <a:pt x="13" y="1"/>
                    <a:pt x="13" y="2"/>
                  </a:cubicBezTo>
                  <a:cubicBezTo>
                    <a:pt x="13" y="2"/>
                    <a:pt x="13" y="2"/>
                    <a:pt x="13" y="3"/>
                  </a:cubicBezTo>
                  <a:cubicBezTo>
                    <a:pt x="13" y="3"/>
                    <a:pt x="12" y="4"/>
                    <a:pt x="11" y="5"/>
                  </a:cubicBezTo>
                  <a:cubicBezTo>
                    <a:pt x="5" y="16"/>
                    <a:pt x="5" y="16"/>
                    <a:pt x="5" y="16"/>
                  </a:cubicBezTo>
                  <a:cubicBezTo>
                    <a:pt x="4" y="18"/>
                    <a:pt x="4" y="18"/>
                    <a:pt x="3" y="18"/>
                  </a:cubicBezTo>
                  <a:cubicBezTo>
                    <a:pt x="3" y="19"/>
                    <a:pt x="3" y="19"/>
                    <a:pt x="2" y="19"/>
                  </a:cubicBezTo>
                  <a:cubicBezTo>
                    <a:pt x="2" y="19"/>
                    <a:pt x="1" y="18"/>
                    <a:pt x="0" y="18"/>
                  </a:cubicBezTo>
                  <a:cubicBezTo>
                    <a:pt x="0" y="19"/>
                    <a:pt x="0" y="19"/>
                    <a:pt x="0" y="19"/>
                  </a:cubicBezTo>
                  <a:cubicBezTo>
                    <a:pt x="8" y="23"/>
                    <a:pt x="8" y="23"/>
                    <a:pt x="8" y="23"/>
                  </a:cubicBezTo>
                  <a:cubicBezTo>
                    <a:pt x="8" y="22"/>
                    <a:pt x="8" y="22"/>
                    <a:pt x="8" y="22"/>
                  </a:cubicBezTo>
                  <a:cubicBezTo>
                    <a:pt x="7" y="22"/>
                    <a:pt x="7" y="21"/>
                    <a:pt x="6" y="21"/>
                  </a:cubicBezTo>
                  <a:cubicBezTo>
                    <a:pt x="6" y="21"/>
                    <a:pt x="6" y="20"/>
                    <a:pt x="6" y="20"/>
                  </a:cubicBezTo>
                  <a:cubicBezTo>
                    <a:pt x="6" y="20"/>
                    <a:pt x="7" y="19"/>
                    <a:pt x="7" y="18"/>
                  </a:cubicBezTo>
                  <a:lnTo>
                    <a:pt x="17"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5" name="íṡlïde"/>
            <p:cNvSpPr/>
            <p:nvPr/>
          </p:nvSpPr>
          <p:spPr bwMode="auto">
            <a:xfrm>
              <a:off x="3646924" y="1622223"/>
              <a:ext cx="34342" cy="57470"/>
            </a:xfrm>
            <a:custGeom>
              <a:avLst/>
              <a:gdLst>
                <a:gd name="T0" fmla="*/ 9 w 15"/>
                <a:gd name="T1" fmla="*/ 1 h 25"/>
                <a:gd name="T2" fmla="*/ 4 w 15"/>
                <a:gd name="T3" fmla="*/ 2 h 25"/>
                <a:gd name="T4" fmla="*/ 2 w 15"/>
                <a:gd name="T5" fmla="*/ 5 h 25"/>
                <a:gd name="T6" fmla="*/ 2 w 15"/>
                <a:gd name="T7" fmla="*/ 8 h 25"/>
                <a:gd name="T8" fmla="*/ 5 w 15"/>
                <a:gd name="T9" fmla="*/ 12 h 25"/>
                <a:gd name="T10" fmla="*/ 1 w 15"/>
                <a:gd name="T11" fmla="*/ 15 h 25"/>
                <a:gd name="T12" fmla="*/ 0 w 15"/>
                <a:gd name="T13" fmla="*/ 18 h 25"/>
                <a:gd name="T14" fmla="*/ 1 w 15"/>
                <a:gd name="T15" fmla="*/ 22 h 25"/>
                <a:gd name="T16" fmla="*/ 6 w 15"/>
                <a:gd name="T17" fmla="*/ 25 h 25"/>
                <a:gd name="T18" fmla="*/ 11 w 15"/>
                <a:gd name="T19" fmla="*/ 24 h 25"/>
                <a:gd name="T20" fmla="*/ 14 w 15"/>
                <a:gd name="T21" fmla="*/ 20 h 25"/>
                <a:gd name="T22" fmla="*/ 13 w 15"/>
                <a:gd name="T23" fmla="*/ 16 h 25"/>
                <a:gd name="T24" fmla="*/ 9 w 15"/>
                <a:gd name="T25" fmla="*/ 12 h 25"/>
                <a:gd name="T26" fmla="*/ 14 w 15"/>
                <a:gd name="T27" fmla="*/ 9 h 25"/>
                <a:gd name="T28" fmla="*/ 15 w 15"/>
                <a:gd name="T29" fmla="*/ 7 h 25"/>
                <a:gd name="T30" fmla="*/ 14 w 15"/>
                <a:gd name="T31" fmla="*/ 3 h 25"/>
                <a:gd name="T32" fmla="*/ 9 w 15"/>
                <a:gd name="T33" fmla="*/ 1 h 25"/>
                <a:gd name="T34" fmla="*/ 11 w 15"/>
                <a:gd name="T35" fmla="*/ 19 h 25"/>
                <a:gd name="T36" fmla="*/ 11 w 15"/>
                <a:gd name="T37" fmla="*/ 21 h 25"/>
                <a:gd name="T38" fmla="*/ 10 w 15"/>
                <a:gd name="T39" fmla="*/ 23 h 25"/>
                <a:gd name="T40" fmla="*/ 6 w 15"/>
                <a:gd name="T41" fmla="*/ 24 h 25"/>
                <a:gd name="T42" fmla="*/ 3 w 15"/>
                <a:gd name="T43" fmla="*/ 22 h 25"/>
                <a:gd name="T44" fmla="*/ 3 w 15"/>
                <a:gd name="T45" fmla="*/ 18 h 25"/>
                <a:gd name="T46" fmla="*/ 4 w 15"/>
                <a:gd name="T47" fmla="*/ 15 h 25"/>
                <a:gd name="T48" fmla="*/ 6 w 15"/>
                <a:gd name="T49" fmla="*/ 13 h 25"/>
                <a:gd name="T50" fmla="*/ 11 w 15"/>
                <a:gd name="T51" fmla="*/ 19 h 25"/>
                <a:gd name="T52" fmla="*/ 12 w 15"/>
                <a:gd name="T53" fmla="*/ 8 h 25"/>
                <a:gd name="T54" fmla="*/ 8 w 15"/>
                <a:gd name="T55" fmla="*/ 11 h 25"/>
                <a:gd name="T56" fmla="*/ 6 w 15"/>
                <a:gd name="T57" fmla="*/ 8 h 25"/>
                <a:gd name="T58" fmla="*/ 5 w 15"/>
                <a:gd name="T59" fmla="*/ 6 h 25"/>
                <a:gd name="T60" fmla="*/ 5 w 15"/>
                <a:gd name="T61" fmla="*/ 5 h 25"/>
                <a:gd name="T62" fmla="*/ 6 w 15"/>
                <a:gd name="T63" fmla="*/ 2 h 25"/>
                <a:gd name="T64" fmla="*/ 9 w 15"/>
                <a:gd name="T65" fmla="*/ 2 h 25"/>
                <a:gd name="T66" fmla="*/ 12 w 15"/>
                <a:gd name="T67" fmla="*/ 3 h 25"/>
                <a:gd name="T68" fmla="*/ 12 w 15"/>
                <a:gd name="T69" fmla="*/ 6 h 25"/>
                <a:gd name="T70" fmla="*/ 12 w 15"/>
                <a:gd name="T7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 h="25">
                  <a:moveTo>
                    <a:pt x="9" y="1"/>
                  </a:moveTo>
                  <a:cubicBezTo>
                    <a:pt x="7" y="0"/>
                    <a:pt x="6" y="1"/>
                    <a:pt x="4" y="2"/>
                  </a:cubicBezTo>
                  <a:cubicBezTo>
                    <a:pt x="3" y="3"/>
                    <a:pt x="2" y="4"/>
                    <a:pt x="2" y="5"/>
                  </a:cubicBezTo>
                  <a:cubicBezTo>
                    <a:pt x="2" y="6"/>
                    <a:pt x="2" y="7"/>
                    <a:pt x="2" y="8"/>
                  </a:cubicBezTo>
                  <a:cubicBezTo>
                    <a:pt x="3" y="9"/>
                    <a:pt x="4" y="11"/>
                    <a:pt x="5" y="12"/>
                  </a:cubicBezTo>
                  <a:cubicBezTo>
                    <a:pt x="4" y="13"/>
                    <a:pt x="2" y="14"/>
                    <a:pt x="1" y="15"/>
                  </a:cubicBezTo>
                  <a:cubicBezTo>
                    <a:pt x="0" y="16"/>
                    <a:pt x="0" y="17"/>
                    <a:pt x="0" y="18"/>
                  </a:cubicBezTo>
                  <a:cubicBezTo>
                    <a:pt x="0" y="19"/>
                    <a:pt x="0" y="21"/>
                    <a:pt x="1" y="22"/>
                  </a:cubicBezTo>
                  <a:cubicBezTo>
                    <a:pt x="2" y="24"/>
                    <a:pt x="4" y="24"/>
                    <a:pt x="6" y="25"/>
                  </a:cubicBezTo>
                  <a:cubicBezTo>
                    <a:pt x="8" y="25"/>
                    <a:pt x="10" y="25"/>
                    <a:pt x="11" y="24"/>
                  </a:cubicBezTo>
                  <a:cubicBezTo>
                    <a:pt x="13" y="23"/>
                    <a:pt x="14" y="21"/>
                    <a:pt x="14" y="20"/>
                  </a:cubicBezTo>
                  <a:cubicBezTo>
                    <a:pt x="14" y="18"/>
                    <a:pt x="14" y="17"/>
                    <a:pt x="13" y="16"/>
                  </a:cubicBezTo>
                  <a:cubicBezTo>
                    <a:pt x="12" y="15"/>
                    <a:pt x="11" y="14"/>
                    <a:pt x="9" y="12"/>
                  </a:cubicBezTo>
                  <a:cubicBezTo>
                    <a:pt x="11" y="11"/>
                    <a:pt x="13" y="10"/>
                    <a:pt x="14" y="9"/>
                  </a:cubicBezTo>
                  <a:cubicBezTo>
                    <a:pt x="14" y="8"/>
                    <a:pt x="15" y="7"/>
                    <a:pt x="15" y="7"/>
                  </a:cubicBezTo>
                  <a:cubicBezTo>
                    <a:pt x="15" y="5"/>
                    <a:pt x="15" y="4"/>
                    <a:pt x="14" y="3"/>
                  </a:cubicBezTo>
                  <a:cubicBezTo>
                    <a:pt x="13" y="2"/>
                    <a:pt x="11" y="1"/>
                    <a:pt x="9" y="1"/>
                  </a:cubicBezTo>
                  <a:close/>
                  <a:moveTo>
                    <a:pt x="11" y="19"/>
                  </a:moveTo>
                  <a:cubicBezTo>
                    <a:pt x="11" y="19"/>
                    <a:pt x="11" y="20"/>
                    <a:pt x="11" y="21"/>
                  </a:cubicBezTo>
                  <a:cubicBezTo>
                    <a:pt x="11" y="22"/>
                    <a:pt x="10" y="23"/>
                    <a:pt x="10" y="23"/>
                  </a:cubicBezTo>
                  <a:cubicBezTo>
                    <a:pt x="9" y="24"/>
                    <a:pt x="8" y="24"/>
                    <a:pt x="6" y="24"/>
                  </a:cubicBezTo>
                  <a:cubicBezTo>
                    <a:pt x="5" y="24"/>
                    <a:pt x="4" y="23"/>
                    <a:pt x="3" y="22"/>
                  </a:cubicBezTo>
                  <a:cubicBezTo>
                    <a:pt x="3" y="21"/>
                    <a:pt x="2" y="20"/>
                    <a:pt x="3" y="18"/>
                  </a:cubicBezTo>
                  <a:cubicBezTo>
                    <a:pt x="3" y="17"/>
                    <a:pt x="3" y="16"/>
                    <a:pt x="4" y="15"/>
                  </a:cubicBezTo>
                  <a:cubicBezTo>
                    <a:pt x="4" y="15"/>
                    <a:pt x="5" y="14"/>
                    <a:pt x="6" y="13"/>
                  </a:cubicBezTo>
                  <a:cubicBezTo>
                    <a:pt x="9" y="15"/>
                    <a:pt x="10" y="17"/>
                    <a:pt x="11" y="19"/>
                  </a:cubicBezTo>
                  <a:close/>
                  <a:moveTo>
                    <a:pt x="12" y="8"/>
                  </a:moveTo>
                  <a:cubicBezTo>
                    <a:pt x="11" y="9"/>
                    <a:pt x="10" y="10"/>
                    <a:pt x="8" y="11"/>
                  </a:cubicBezTo>
                  <a:cubicBezTo>
                    <a:pt x="6" y="8"/>
                    <a:pt x="6" y="8"/>
                    <a:pt x="6" y="8"/>
                  </a:cubicBezTo>
                  <a:cubicBezTo>
                    <a:pt x="5" y="8"/>
                    <a:pt x="5" y="7"/>
                    <a:pt x="5" y="6"/>
                  </a:cubicBezTo>
                  <a:cubicBezTo>
                    <a:pt x="5" y="6"/>
                    <a:pt x="4" y="5"/>
                    <a:pt x="5" y="5"/>
                  </a:cubicBezTo>
                  <a:cubicBezTo>
                    <a:pt x="5" y="4"/>
                    <a:pt x="5" y="3"/>
                    <a:pt x="6" y="2"/>
                  </a:cubicBezTo>
                  <a:cubicBezTo>
                    <a:pt x="7" y="2"/>
                    <a:pt x="8" y="2"/>
                    <a:pt x="9" y="2"/>
                  </a:cubicBezTo>
                  <a:cubicBezTo>
                    <a:pt x="10" y="2"/>
                    <a:pt x="11" y="2"/>
                    <a:pt x="12" y="3"/>
                  </a:cubicBezTo>
                  <a:cubicBezTo>
                    <a:pt x="12" y="4"/>
                    <a:pt x="13" y="5"/>
                    <a:pt x="12" y="6"/>
                  </a:cubicBezTo>
                  <a:cubicBezTo>
                    <a:pt x="12" y="7"/>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6" name="iṩlide"/>
            <p:cNvSpPr/>
            <p:nvPr/>
          </p:nvSpPr>
          <p:spPr bwMode="auto">
            <a:xfrm>
              <a:off x="3717710" y="1622223"/>
              <a:ext cx="37145" cy="60273"/>
            </a:xfrm>
            <a:custGeom>
              <a:avLst/>
              <a:gdLst>
                <a:gd name="T0" fmla="*/ 15 w 16"/>
                <a:gd name="T1" fmla="*/ 16 h 26"/>
                <a:gd name="T2" fmla="*/ 15 w 16"/>
                <a:gd name="T3" fmla="*/ 9 h 26"/>
                <a:gd name="T4" fmla="*/ 12 w 16"/>
                <a:gd name="T5" fmla="*/ 2 h 26"/>
                <a:gd name="T6" fmla="*/ 6 w 16"/>
                <a:gd name="T7" fmla="*/ 1 h 26"/>
                <a:gd name="T8" fmla="*/ 1 w 16"/>
                <a:gd name="T9" fmla="*/ 4 h 26"/>
                <a:gd name="T10" fmla="*/ 0 w 16"/>
                <a:gd name="T11" fmla="*/ 10 h 26"/>
                <a:gd name="T12" fmla="*/ 3 w 16"/>
                <a:gd name="T13" fmla="*/ 15 h 26"/>
                <a:gd name="T14" fmla="*/ 8 w 16"/>
                <a:gd name="T15" fmla="*/ 16 h 26"/>
                <a:gd name="T16" fmla="*/ 12 w 16"/>
                <a:gd name="T17" fmla="*/ 13 h 26"/>
                <a:gd name="T18" fmla="*/ 11 w 16"/>
                <a:gd name="T19" fmla="*/ 19 h 26"/>
                <a:gd name="T20" fmla="*/ 8 w 16"/>
                <a:gd name="T21" fmla="*/ 23 h 26"/>
                <a:gd name="T22" fmla="*/ 4 w 16"/>
                <a:gd name="T23" fmla="*/ 25 h 26"/>
                <a:gd name="T24" fmla="*/ 4 w 16"/>
                <a:gd name="T25" fmla="*/ 26 h 26"/>
                <a:gd name="T26" fmla="*/ 5 w 16"/>
                <a:gd name="T27" fmla="*/ 26 h 26"/>
                <a:gd name="T28" fmla="*/ 11 w 16"/>
                <a:gd name="T29" fmla="*/ 23 h 26"/>
                <a:gd name="T30" fmla="*/ 15 w 16"/>
                <a:gd name="T31" fmla="*/ 16 h 26"/>
                <a:gd name="T32" fmla="*/ 11 w 16"/>
                <a:gd name="T33" fmla="*/ 13 h 26"/>
                <a:gd name="T34" fmla="*/ 9 w 16"/>
                <a:gd name="T35" fmla="*/ 14 h 26"/>
                <a:gd name="T36" fmla="*/ 6 w 16"/>
                <a:gd name="T37" fmla="*/ 13 h 26"/>
                <a:gd name="T38" fmla="*/ 3 w 16"/>
                <a:gd name="T39" fmla="*/ 8 h 26"/>
                <a:gd name="T40" fmla="*/ 3 w 16"/>
                <a:gd name="T41" fmla="*/ 4 h 26"/>
                <a:gd name="T42" fmla="*/ 6 w 16"/>
                <a:gd name="T43" fmla="*/ 2 h 26"/>
                <a:gd name="T44" fmla="*/ 8 w 16"/>
                <a:gd name="T45" fmla="*/ 2 h 26"/>
                <a:gd name="T46" fmla="*/ 11 w 16"/>
                <a:gd name="T47" fmla="*/ 5 h 26"/>
                <a:gd name="T48" fmla="*/ 12 w 16"/>
                <a:gd name="T49" fmla="*/ 8 h 26"/>
                <a:gd name="T50" fmla="*/ 12 w 16"/>
                <a:gd name="T51" fmla="*/ 12 h 26"/>
                <a:gd name="T52" fmla="*/ 11 w 16"/>
                <a:gd name="T53"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26">
                  <a:moveTo>
                    <a:pt x="15" y="16"/>
                  </a:moveTo>
                  <a:cubicBezTo>
                    <a:pt x="16" y="14"/>
                    <a:pt x="16" y="11"/>
                    <a:pt x="15" y="9"/>
                  </a:cubicBezTo>
                  <a:cubicBezTo>
                    <a:pt x="15" y="6"/>
                    <a:pt x="14" y="4"/>
                    <a:pt x="12" y="2"/>
                  </a:cubicBezTo>
                  <a:cubicBezTo>
                    <a:pt x="10" y="1"/>
                    <a:pt x="8" y="0"/>
                    <a:pt x="6" y="1"/>
                  </a:cubicBezTo>
                  <a:cubicBezTo>
                    <a:pt x="4" y="1"/>
                    <a:pt x="2" y="2"/>
                    <a:pt x="1" y="4"/>
                  </a:cubicBezTo>
                  <a:cubicBezTo>
                    <a:pt x="0" y="6"/>
                    <a:pt x="0" y="8"/>
                    <a:pt x="0" y="10"/>
                  </a:cubicBezTo>
                  <a:cubicBezTo>
                    <a:pt x="1" y="12"/>
                    <a:pt x="1" y="14"/>
                    <a:pt x="3" y="15"/>
                  </a:cubicBezTo>
                  <a:cubicBezTo>
                    <a:pt x="4" y="16"/>
                    <a:pt x="6" y="16"/>
                    <a:pt x="8" y="16"/>
                  </a:cubicBezTo>
                  <a:cubicBezTo>
                    <a:pt x="9" y="16"/>
                    <a:pt x="11" y="15"/>
                    <a:pt x="12" y="13"/>
                  </a:cubicBezTo>
                  <a:cubicBezTo>
                    <a:pt x="12" y="15"/>
                    <a:pt x="12" y="17"/>
                    <a:pt x="11" y="19"/>
                  </a:cubicBezTo>
                  <a:cubicBezTo>
                    <a:pt x="10" y="21"/>
                    <a:pt x="9" y="22"/>
                    <a:pt x="8" y="23"/>
                  </a:cubicBezTo>
                  <a:cubicBezTo>
                    <a:pt x="6" y="24"/>
                    <a:pt x="5" y="25"/>
                    <a:pt x="4" y="25"/>
                  </a:cubicBezTo>
                  <a:cubicBezTo>
                    <a:pt x="4" y="26"/>
                    <a:pt x="4" y="26"/>
                    <a:pt x="4" y="26"/>
                  </a:cubicBezTo>
                  <a:cubicBezTo>
                    <a:pt x="5" y="26"/>
                    <a:pt x="5" y="26"/>
                    <a:pt x="5" y="26"/>
                  </a:cubicBezTo>
                  <a:cubicBezTo>
                    <a:pt x="7" y="25"/>
                    <a:pt x="9" y="24"/>
                    <a:pt x="11" y="23"/>
                  </a:cubicBezTo>
                  <a:cubicBezTo>
                    <a:pt x="13" y="21"/>
                    <a:pt x="14" y="19"/>
                    <a:pt x="15" y="16"/>
                  </a:cubicBezTo>
                  <a:close/>
                  <a:moveTo>
                    <a:pt x="11" y="13"/>
                  </a:moveTo>
                  <a:cubicBezTo>
                    <a:pt x="10" y="14"/>
                    <a:pt x="9" y="14"/>
                    <a:pt x="9" y="14"/>
                  </a:cubicBezTo>
                  <a:cubicBezTo>
                    <a:pt x="8" y="14"/>
                    <a:pt x="7" y="14"/>
                    <a:pt x="6" y="13"/>
                  </a:cubicBezTo>
                  <a:cubicBezTo>
                    <a:pt x="4" y="12"/>
                    <a:pt x="3" y="10"/>
                    <a:pt x="3" y="8"/>
                  </a:cubicBezTo>
                  <a:cubicBezTo>
                    <a:pt x="3" y="6"/>
                    <a:pt x="3" y="5"/>
                    <a:pt x="3" y="4"/>
                  </a:cubicBezTo>
                  <a:cubicBezTo>
                    <a:pt x="4" y="3"/>
                    <a:pt x="5" y="2"/>
                    <a:pt x="6" y="2"/>
                  </a:cubicBezTo>
                  <a:cubicBezTo>
                    <a:pt x="7" y="2"/>
                    <a:pt x="8" y="2"/>
                    <a:pt x="8" y="2"/>
                  </a:cubicBezTo>
                  <a:cubicBezTo>
                    <a:pt x="9" y="3"/>
                    <a:pt x="10" y="4"/>
                    <a:pt x="11" y="5"/>
                  </a:cubicBezTo>
                  <a:cubicBezTo>
                    <a:pt x="11" y="6"/>
                    <a:pt x="12" y="7"/>
                    <a:pt x="12" y="8"/>
                  </a:cubicBezTo>
                  <a:cubicBezTo>
                    <a:pt x="12" y="9"/>
                    <a:pt x="12" y="10"/>
                    <a:pt x="12" y="12"/>
                  </a:cubicBezTo>
                  <a:cubicBezTo>
                    <a:pt x="12" y="13"/>
                    <a:pt x="11" y="13"/>
                    <a:pt x="1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7" name="îs1ïde"/>
            <p:cNvSpPr/>
            <p:nvPr/>
          </p:nvSpPr>
          <p:spPr bwMode="auto">
            <a:xfrm>
              <a:off x="3782188" y="1613112"/>
              <a:ext cx="32239" cy="57470"/>
            </a:xfrm>
            <a:custGeom>
              <a:avLst/>
              <a:gdLst>
                <a:gd name="T0" fmla="*/ 11 w 14"/>
                <a:gd name="T1" fmla="*/ 24 h 25"/>
                <a:gd name="T2" fmla="*/ 14 w 14"/>
                <a:gd name="T3" fmla="*/ 0 h 25"/>
                <a:gd name="T4" fmla="*/ 14 w 14"/>
                <a:gd name="T5" fmla="*/ 0 h 25"/>
                <a:gd name="T6" fmla="*/ 1 w 14"/>
                <a:gd name="T7" fmla="*/ 2 h 25"/>
                <a:gd name="T8" fmla="*/ 0 w 14"/>
                <a:gd name="T9" fmla="*/ 8 h 25"/>
                <a:gd name="T10" fmla="*/ 0 w 14"/>
                <a:gd name="T11" fmla="*/ 8 h 25"/>
                <a:gd name="T12" fmla="*/ 2 w 14"/>
                <a:gd name="T13" fmla="*/ 5 h 25"/>
                <a:gd name="T14" fmla="*/ 5 w 14"/>
                <a:gd name="T15" fmla="*/ 4 h 25"/>
                <a:gd name="T16" fmla="*/ 12 w 14"/>
                <a:gd name="T17" fmla="*/ 3 h 25"/>
                <a:gd name="T18" fmla="*/ 9 w 14"/>
                <a:gd name="T19" fmla="*/ 25 h 25"/>
                <a:gd name="T20" fmla="*/ 11 w 14"/>
                <a:gd name="T21"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25">
                  <a:moveTo>
                    <a:pt x="11" y="24"/>
                  </a:moveTo>
                  <a:cubicBezTo>
                    <a:pt x="14" y="0"/>
                    <a:pt x="14" y="0"/>
                    <a:pt x="14" y="0"/>
                  </a:cubicBezTo>
                  <a:cubicBezTo>
                    <a:pt x="14" y="0"/>
                    <a:pt x="14" y="0"/>
                    <a:pt x="14" y="0"/>
                  </a:cubicBezTo>
                  <a:cubicBezTo>
                    <a:pt x="1" y="2"/>
                    <a:pt x="1" y="2"/>
                    <a:pt x="1" y="2"/>
                  </a:cubicBezTo>
                  <a:cubicBezTo>
                    <a:pt x="0" y="8"/>
                    <a:pt x="0" y="8"/>
                    <a:pt x="0" y="8"/>
                  </a:cubicBezTo>
                  <a:cubicBezTo>
                    <a:pt x="0" y="8"/>
                    <a:pt x="0" y="8"/>
                    <a:pt x="0" y="8"/>
                  </a:cubicBezTo>
                  <a:cubicBezTo>
                    <a:pt x="1" y="7"/>
                    <a:pt x="1" y="6"/>
                    <a:pt x="2" y="5"/>
                  </a:cubicBezTo>
                  <a:cubicBezTo>
                    <a:pt x="3" y="5"/>
                    <a:pt x="4" y="4"/>
                    <a:pt x="5" y="4"/>
                  </a:cubicBezTo>
                  <a:cubicBezTo>
                    <a:pt x="12" y="3"/>
                    <a:pt x="12" y="3"/>
                    <a:pt x="12" y="3"/>
                  </a:cubicBezTo>
                  <a:cubicBezTo>
                    <a:pt x="9" y="25"/>
                    <a:pt x="9" y="25"/>
                    <a:pt x="9" y="25"/>
                  </a:cubicBezTo>
                  <a:lnTo>
                    <a:pt x="11"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8" name="i$ľïḑe"/>
            <p:cNvSpPr/>
            <p:nvPr/>
          </p:nvSpPr>
          <p:spPr bwMode="auto">
            <a:xfrm>
              <a:off x="3349063" y="1294926"/>
              <a:ext cx="34342" cy="23128"/>
            </a:xfrm>
            <a:custGeom>
              <a:avLst/>
              <a:gdLst>
                <a:gd name="T0" fmla="*/ 8 w 15"/>
                <a:gd name="T1" fmla="*/ 7 h 10"/>
                <a:gd name="T2" fmla="*/ 12 w 15"/>
                <a:gd name="T3" fmla="*/ 10 h 10"/>
                <a:gd name="T4" fmla="*/ 14 w 15"/>
                <a:gd name="T5" fmla="*/ 3 h 10"/>
                <a:gd name="T6" fmla="*/ 10 w 15"/>
                <a:gd name="T7" fmla="*/ 0 h 10"/>
                <a:gd name="T8" fmla="*/ 0 w 15"/>
                <a:gd name="T9" fmla="*/ 2 h 10"/>
                <a:gd name="T10" fmla="*/ 8 w 15"/>
                <a:gd name="T11" fmla="*/ 7 h 10"/>
              </a:gdLst>
              <a:ahLst/>
              <a:cxnLst>
                <a:cxn ang="0">
                  <a:pos x="T0" y="T1"/>
                </a:cxn>
                <a:cxn ang="0">
                  <a:pos x="T2" y="T3"/>
                </a:cxn>
                <a:cxn ang="0">
                  <a:pos x="T4" y="T5"/>
                </a:cxn>
                <a:cxn ang="0">
                  <a:pos x="T6" y="T7"/>
                </a:cxn>
                <a:cxn ang="0">
                  <a:pos x="T8" y="T9"/>
                </a:cxn>
                <a:cxn ang="0">
                  <a:pos x="T10" y="T11"/>
                </a:cxn>
              </a:cxnLst>
              <a:rect l="0" t="0" r="r" b="b"/>
              <a:pathLst>
                <a:path w="15" h="10">
                  <a:moveTo>
                    <a:pt x="8" y="7"/>
                  </a:moveTo>
                  <a:cubicBezTo>
                    <a:pt x="12" y="10"/>
                    <a:pt x="12" y="10"/>
                    <a:pt x="12" y="10"/>
                  </a:cubicBezTo>
                  <a:cubicBezTo>
                    <a:pt x="12" y="7"/>
                    <a:pt x="15" y="5"/>
                    <a:pt x="14" y="3"/>
                  </a:cubicBezTo>
                  <a:cubicBezTo>
                    <a:pt x="10" y="0"/>
                    <a:pt x="10" y="0"/>
                    <a:pt x="10" y="0"/>
                  </a:cubicBezTo>
                  <a:cubicBezTo>
                    <a:pt x="7" y="0"/>
                    <a:pt x="3" y="0"/>
                    <a:pt x="0" y="2"/>
                  </a:cubicBezTo>
                  <a:cubicBezTo>
                    <a:pt x="1" y="4"/>
                    <a:pt x="4" y="8"/>
                    <a:pt x="8"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29" name="iŝļíḍè"/>
            <p:cNvSpPr/>
            <p:nvPr/>
          </p:nvSpPr>
          <p:spPr bwMode="auto">
            <a:xfrm>
              <a:off x="3378499" y="1327165"/>
              <a:ext cx="27333" cy="18923"/>
            </a:xfrm>
            <a:custGeom>
              <a:avLst/>
              <a:gdLst>
                <a:gd name="T0" fmla="*/ 7 w 12"/>
                <a:gd name="T1" fmla="*/ 7 h 8"/>
                <a:gd name="T2" fmla="*/ 9 w 12"/>
                <a:gd name="T3" fmla="*/ 8 h 8"/>
                <a:gd name="T4" fmla="*/ 12 w 12"/>
                <a:gd name="T5" fmla="*/ 6 h 8"/>
                <a:gd name="T6" fmla="*/ 11 w 12"/>
                <a:gd name="T7" fmla="*/ 2 h 8"/>
                <a:gd name="T8" fmla="*/ 8 w 12"/>
                <a:gd name="T9" fmla="*/ 0 h 8"/>
                <a:gd name="T10" fmla="*/ 0 w 12"/>
                <a:gd name="T11" fmla="*/ 3 h 8"/>
                <a:gd name="T12" fmla="*/ 7 w 12"/>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12" h="8">
                  <a:moveTo>
                    <a:pt x="7" y="7"/>
                  </a:moveTo>
                  <a:cubicBezTo>
                    <a:pt x="9" y="8"/>
                    <a:pt x="9" y="8"/>
                    <a:pt x="9" y="8"/>
                  </a:cubicBezTo>
                  <a:cubicBezTo>
                    <a:pt x="10" y="8"/>
                    <a:pt x="11" y="6"/>
                    <a:pt x="12" y="6"/>
                  </a:cubicBezTo>
                  <a:cubicBezTo>
                    <a:pt x="12" y="4"/>
                    <a:pt x="11" y="2"/>
                    <a:pt x="11" y="2"/>
                  </a:cubicBezTo>
                  <a:cubicBezTo>
                    <a:pt x="11" y="0"/>
                    <a:pt x="9" y="1"/>
                    <a:pt x="8" y="0"/>
                  </a:cubicBezTo>
                  <a:cubicBezTo>
                    <a:pt x="5" y="1"/>
                    <a:pt x="1" y="0"/>
                    <a:pt x="0" y="3"/>
                  </a:cubicBezTo>
                  <a:cubicBezTo>
                    <a:pt x="2" y="5"/>
                    <a:pt x="5" y="6"/>
                    <a:pt x="7"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0" name="íṩḻîḋê"/>
            <p:cNvSpPr/>
            <p:nvPr/>
          </p:nvSpPr>
          <p:spPr bwMode="auto">
            <a:xfrm>
              <a:off x="3394618" y="1244465"/>
              <a:ext cx="100922" cy="166101"/>
            </a:xfrm>
            <a:custGeom>
              <a:avLst/>
              <a:gdLst>
                <a:gd name="T0" fmla="*/ 9 w 44"/>
                <a:gd name="T1" fmla="*/ 32 h 72"/>
                <a:gd name="T2" fmla="*/ 12 w 44"/>
                <a:gd name="T3" fmla="*/ 31 h 72"/>
                <a:gd name="T4" fmla="*/ 15 w 44"/>
                <a:gd name="T5" fmla="*/ 33 h 72"/>
                <a:gd name="T6" fmla="*/ 13 w 44"/>
                <a:gd name="T7" fmla="*/ 44 h 72"/>
                <a:gd name="T8" fmla="*/ 8 w 44"/>
                <a:gd name="T9" fmla="*/ 41 h 72"/>
                <a:gd name="T10" fmla="*/ 14 w 44"/>
                <a:gd name="T11" fmla="*/ 68 h 72"/>
                <a:gd name="T12" fmla="*/ 26 w 44"/>
                <a:gd name="T13" fmla="*/ 72 h 72"/>
                <a:gd name="T14" fmla="*/ 27 w 44"/>
                <a:gd name="T15" fmla="*/ 69 h 72"/>
                <a:gd name="T16" fmla="*/ 15 w 44"/>
                <a:gd name="T17" fmla="*/ 52 h 72"/>
                <a:gd name="T18" fmla="*/ 21 w 44"/>
                <a:gd name="T19" fmla="*/ 49 h 72"/>
                <a:gd name="T20" fmla="*/ 21 w 44"/>
                <a:gd name="T21" fmla="*/ 40 h 72"/>
                <a:gd name="T22" fmla="*/ 26 w 44"/>
                <a:gd name="T23" fmla="*/ 45 h 72"/>
                <a:gd name="T24" fmla="*/ 19 w 44"/>
                <a:gd name="T25" fmla="*/ 31 h 72"/>
                <a:gd name="T26" fmla="*/ 19 w 44"/>
                <a:gd name="T27" fmla="*/ 21 h 72"/>
                <a:gd name="T28" fmla="*/ 30 w 44"/>
                <a:gd name="T29" fmla="*/ 30 h 72"/>
                <a:gd name="T30" fmla="*/ 26 w 44"/>
                <a:gd name="T31" fmla="*/ 19 h 72"/>
                <a:gd name="T32" fmla="*/ 29 w 44"/>
                <a:gd name="T33" fmla="*/ 16 h 72"/>
                <a:gd name="T34" fmla="*/ 43 w 44"/>
                <a:gd name="T35" fmla="*/ 28 h 72"/>
                <a:gd name="T36" fmla="*/ 29 w 44"/>
                <a:gd name="T37" fmla="*/ 8 h 72"/>
                <a:gd name="T38" fmla="*/ 24 w 44"/>
                <a:gd name="T39" fmla="*/ 6 h 72"/>
                <a:gd name="T40" fmla="*/ 24 w 44"/>
                <a:gd name="T41" fmla="*/ 13 h 72"/>
                <a:gd name="T42" fmla="*/ 17 w 44"/>
                <a:gd name="T43" fmla="*/ 11 h 72"/>
                <a:gd name="T44" fmla="*/ 16 w 44"/>
                <a:gd name="T45" fmla="*/ 0 h 72"/>
                <a:gd name="T46" fmla="*/ 14 w 44"/>
                <a:gd name="T47" fmla="*/ 6 h 72"/>
                <a:gd name="T48" fmla="*/ 9 w 44"/>
                <a:gd name="T49" fmla="*/ 8 h 72"/>
                <a:gd name="T50" fmla="*/ 16 w 44"/>
                <a:gd name="T51" fmla="*/ 16 h 72"/>
                <a:gd name="T52" fmla="*/ 16 w 44"/>
                <a:gd name="T53" fmla="*/ 25 h 72"/>
                <a:gd name="T54" fmla="*/ 11 w 44"/>
                <a:gd name="T55" fmla="*/ 20 h 72"/>
                <a:gd name="T56" fmla="*/ 0 w 44"/>
                <a:gd name="T57" fmla="*/ 19 h 72"/>
                <a:gd name="T58" fmla="*/ 9 w 44"/>
                <a:gd name="T59" fmla="*/ 28 h 72"/>
                <a:gd name="T60" fmla="*/ 9 w 44"/>
                <a:gd name="T61" fmla="*/ 3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 h="72">
                  <a:moveTo>
                    <a:pt x="9" y="32"/>
                  </a:moveTo>
                  <a:cubicBezTo>
                    <a:pt x="10" y="33"/>
                    <a:pt x="11" y="32"/>
                    <a:pt x="12" y="31"/>
                  </a:cubicBezTo>
                  <a:cubicBezTo>
                    <a:pt x="15" y="33"/>
                    <a:pt x="15" y="33"/>
                    <a:pt x="15" y="33"/>
                  </a:cubicBezTo>
                  <a:cubicBezTo>
                    <a:pt x="16" y="37"/>
                    <a:pt x="15" y="41"/>
                    <a:pt x="13" y="44"/>
                  </a:cubicBezTo>
                  <a:cubicBezTo>
                    <a:pt x="11" y="46"/>
                    <a:pt x="10" y="42"/>
                    <a:pt x="8" y="41"/>
                  </a:cubicBezTo>
                  <a:cubicBezTo>
                    <a:pt x="10" y="50"/>
                    <a:pt x="15" y="60"/>
                    <a:pt x="14" y="68"/>
                  </a:cubicBezTo>
                  <a:cubicBezTo>
                    <a:pt x="20" y="72"/>
                    <a:pt x="24" y="72"/>
                    <a:pt x="26" y="72"/>
                  </a:cubicBezTo>
                  <a:cubicBezTo>
                    <a:pt x="27" y="69"/>
                    <a:pt x="27" y="69"/>
                    <a:pt x="27" y="69"/>
                  </a:cubicBezTo>
                  <a:cubicBezTo>
                    <a:pt x="19" y="64"/>
                    <a:pt x="16" y="54"/>
                    <a:pt x="15" y="52"/>
                  </a:cubicBezTo>
                  <a:cubicBezTo>
                    <a:pt x="21" y="49"/>
                    <a:pt x="21" y="49"/>
                    <a:pt x="21" y="49"/>
                  </a:cubicBezTo>
                  <a:cubicBezTo>
                    <a:pt x="21" y="46"/>
                    <a:pt x="20" y="41"/>
                    <a:pt x="21" y="40"/>
                  </a:cubicBezTo>
                  <a:cubicBezTo>
                    <a:pt x="24" y="41"/>
                    <a:pt x="25" y="43"/>
                    <a:pt x="26" y="45"/>
                  </a:cubicBezTo>
                  <a:cubicBezTo>
                    <a:pt x="33" y="42"/>
                    <a:pt x="22" y="36"/>
                    <a:pt x="19" y="31"/>
                  </a:cubicBezTo>
                  <a:cubicBezTo>
                    <a:pt x="19" y="27"/>
                    <a:pt x="19" y="24"/>
                    <a:pt x="19" y="21"/>
                  </a:cubicBezTo>
                  <a:cubicBezTo>
                    <a:pt x="23" y="22"/>
                    <a:pt x="27" y="27"/>
                    <a:pt x="30" y="30"/>
                  </a:cubicBezTo>
                  <a:cubicBezTo>
                    <a:pt x="33" y="27"/>
                    <a:pt x="27" y="23"/>
                    <a:pt x="26" y="19"/>
                  </a:cubicBezTo>
                  <a:cubicBezTo>
                    <a:pt x="25" y="17"/>
                    <a:pt x="27" y="17"/>
                    <a:pt x="29" y="16"/>
                  </a:cubicBezTo>
                  <a:cubicBezTo>
                    <a:pt x="43" y="28"/>
                    <a:pt x="43" y="28"/>
                    <a:pt x="43" y="28"/>
                  </a:cubicBezTo>
                  <a:cubicBezTo>
                    <a:pt x="44" y="21"/>
                    <a:pt x="34" y="15"/>
                    <a:pt x="29" y="8"/>
                  </a:cubicBezTo>
                  <a:cubicBezTo>
                    <a:pt x="30" y="6"/>
                    <a:pt x="29" y="4"/>
                    <a:pt x="24" y="6"/>
                  </a:cubicBezTo>
                  <a:cubicBezTo>
                    <a:pt x="22" y="6"/>
                    <a:pt x="19" y="7"/>
                    <a:pt x="24" y="13"/>
                  </a:cubicBezTo>
                  <a:cubicBezTo>
                    <a:pt x="21" y="17"/>
                    <a:pt x="19" y="12"/>
                    <a:pt x="17" y="11"/>
                  </a:cubicBezTo>
                  <a:cubicBezTo>
                    <a:pt x="18" y="6"/>
                    <a:pt x="20" y="1"/>
                    <a:pt x="16" y="0"/>
                  </a:cubicBezTo>
                  <a:cubicBezTo>
                    <a:pt x="16" y="2"/>
                    <a:pt x="16" y="4"/>
                    <a:pt x="14" y="6"/>
                  </a:cubicBezTo>
                  <a:cubicBezTo>
                    <a:pt x="9" y="8"/>
                    <a:pt x="9" y="8"/>
                    <a:pt x="9" y="8"/>
                  </a:cubicBezTo>
                  <a:cubicBezTo>
                    <a:pt x="9" y="10"/>
                    <a:pt x="14" y="13"/>
                    <a:pt x="16" y="16"/>
                  </a:cubicBezTo>
                  <a:cubicBezTo>
                    <a:pt x="17" y="20"/>
                    <a:pt x="16" y="23"/>
                    <a:pt x="16" y="25"/>
                  </a:cubicBezTo>
                  <a:cubicBezTo>
                    <a:pt x="12" y="27"/>
                    <a:pt x="13" y="22"/>
                    <a:pt x="11" y="20"/>
                  </a:cubicBezTo>
                  <a:cubicBezTo>
                    <a:pt x="7" y="17"/>
                    <a:pt x="2" y="18"/>
                    <a:pt x="0" y="19"/>
                  </a:cubicBezTo>
                  <a:cubicBezTo>
                    <a:pt x="9" y="28"/>
                    <a:pt x="9" y="28"/>
                    <a:pt x="9" y="28"/>
                  </a:cubicBezTo>
                  <a:cubicBezTo>
                    <a:pt x="9" y="29"/>
                    <a:pt x="6" y="32"/>
                    <a:pt x="9"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1" name="íṡľiḑê"/>
            <p:cNvSpPr/>
            <p:nvPr/>
          </p:nvSpPr>
          <p:spPr bwMode="auto">
            <a:xfrm>
              <a:off x="3589455" y="1092381"/>
              <a:ext cx="30137" cy="30137"/>
            </a:xfrm>
            <a:custGeom>
              <a:avLst/>
              <a:gdLst>
                <a:gd name="T0" fmla="*/ 2 w 13"/>
                <a:gd name="T1" fmla="*/ 13 h 13"/>
                <a:gd name="T2" fmla="*/ 9 w 13"/>
                <a:gd name="T3" fmla="*/ 13 h 13"/>
                <a:gd name="T4" fmla="*/ 3 w 13"/>
                <a:gd name="T5" fmla="*/ 0 h 13"/>
                <a:gd name="T6" fmla="*/ 2 w 13"/>
                <a:gd name="T7" fmla="*/ 8 h 13"/>
                <a:gd name="T8" fmla="*/ 2 w 13"/>
                <a:gd name="T9" fmla="*/ 13 h 13"/>
              </a:gdLst>
              <a:ahLst/>
              <a:cxnLst>
                <a:cxn ang="0">
                  <a:pos x="T0" y="T1"/>
                </a:cxn>
                <a:cxn ang="0">
                  <a:pos x="T2" y="T3"/>
                </a:cxn>
                <a:cxn ang="0">
                  <a:pos x="T4" y="T5"/>
                </a:cxn>
                <a:cxn ang="0">
                  <a:pos x="T6" y="T7"/>
                </a:cxn>
                <a:cxn ang="0">
                  <a:pos x="T8" y="T9"/>
                </a:cxn>
              </a:cxnLst>
              <a:rect l="0" t="0" r="r" b="b"/>
              <a:pathLst>
                <a:path w="13" h="13">
                  <a:moveTo>
                    <a:pt x="2" y="13"/>
                  </a:moveTo>
                  <a:cubicBezTo>
                    <a:pt x="4" y="13"/>
                    <a:pt x="6" y="13"/>
                    <a:pt x="9" y="13"/>
                  </a:cubicBezTo>
                  <a:cubicBezTo>
                    <a:pt x="13" y="8"/>
                    <a:pt x="6" y="3"/>
                    <a:pt x="3" y="0"/>
                  </a:cubicBezTo>
                  <a:cubicBezTo>
                    <a:pt x="0" y="1"/>
                    <a:pt x="2" y="6"/>
                    <a:pt x="2" y="8"/>
                  </a:cubicBezTo>
                  <a:cubicBezTo>
                    <a:pt x="2" y="9"/>
                    <a:pt x="1" y="11"/>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2" name="iṥļiḓe"/>
            <p:cNvSpPr/>
            <p:nvPr/>
          </p:nvSpPr>
          <p:spPr bwMode="auto">
            <a:xfrm>
              <a:off x="3578241" y="1138637"/>
              <a:ext cx="18222" cy="25231"/>
            </a:xfrm>
            <a:custGeom>
              <a:avLst/>
              <a:gdLst>
                <a:gd name="T0" fmla="*/ 2 w 8"/>
                <a:gd name="T1" fmla="*/ 11 h 11"/>
                <a:gd name="T2" fmla="*/ 8 w 8"/>
                <a:gd name="T3" fmla="*/ 9 h 11"/>
                <a:gd name="T4" fmla="*/ 7 w 8"/>
                <a:gd name="T5" fmla="*/ 4 h 11"/>
                <a:gd name="T6" fmla="*/ 3 w 8"/>
                <a:gd name="T7" fmla="*/ 0 h 11"/>
                <a:gd name="T8" fmla="*/ 1 w 8"/>
                <a:gd name="T9" fmla="*/ 5 h 11"/>
                <a:gd name="T10" fmla="*/ 2 w 8"/>
                <a:gd name="T11" fmla="*/ 11 h 11"/>
              </a:gdLst>
              <a:ahLst/>
              <a:cxnLst>
                <a:cxn ang="0">
                  <a:pos x="T0" y="T1"/>
                </a:cxn>
                <a:cxn ang="0">
                  <a:pos x="T2" y="T3"/>
                </a:cxn>
                <a:cxn ang="0">
                  <a:pos x="T4" y="T5"/>
                </a:cxn>
                <a:cxn ang="0">
                  <a:pos x="T6" y="T7"/>
                </a:cxn>
                <a:cxn ang="0">
                  <a:pos x="T8" y="T9"/>
                </a:cxn>
                <a:cxn ang="0">
                  <a:pos x="T10" y="T11"/>
                </a:cxn>
              </a:cxnLst>
              <a:rect l="0" t="0" r="r" b="b"/>
              <a:pathLst>
                <a:path w="8" h="11">
                  <a:moveTo>
                    <a:pt x="2" y="11"/>
                  </a:moveTo>
                  <a:cubicBezTo>
                    <a:pt x="4" y="11"/>
                    <a:pt x="6" y="10"/>
                    <a:pt x="8" y="9"/>
                  </a:cubicBezTo>
                  <a:cubicBezTo>
                    <a:pt x="8" y="7"/>
                    <a:pt x="8" y="6"/>
                    <a:pt x="7" y="4"/>
                  </a:cubicBezTo>
                  <a:cubicBezTo>
                    <a:pt x="6" y="3"/>
                    <a:pt x="5" y="1"/>
                    <a:pt x="3" y="0"/>
                  </a:cubicBezTo>
                  <a:cubicBezTo>
                    <a:pt x="3" y="0"/>
                    <a:pt x="0" y="1"/>
                    <a:pt x="1" y="5"/>
                  </a:cubicBezTo>
                  <a:cubicBezTo>
                    <a:pt x="2" y="8"/>
                    <a:pt x="2" y="9"/>
                    <a:pt x="2"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3" name="iŝ1îḋé"/>
            <p:cNvSpPr/>
            <p:nvPr/>
          </p:nvSpPr>
          <p:spPr bwMode="auto">
            <a:xfrm>
              <a:off x="3628702" y="1117611"/>
              <a:ext cx="41350" cy="39248"/>
            </a:xfrm>
            <a:custGeom>
              <a:avLst/>
              <a:gdLst>
                <a:gd name="T0" fmla="*/ 5 w 18"/>
                <a:gd name="T1" fmla="*/ 11 h 17"/>
                <a:gd name="T2" fmla="*/ 7 w 18"/>
                <a:gd name="T3" fmla="*/ 11 h 17"/>
                <a:gd name="T4" fmla="*/ 7 w 18"/>
                <a:gd name="T5" fmla="*/ 17 h 17"/>
                <a:gd name="T6" fmla="*/ 8 w 18"/>
                <a:gd name="T7" fmla="*/ 17 h 17"/>
                <a:gd name="T8" fmla="*/ 12 w 18"/>
                <a:gd name="T9" fmla="*/ 14 h 17"/>
                <a:gd name="T10" fmla="*/ 13 w 18"/>
                <a:gd name="T11" fmla="*/ 12 h 17"/>
                <a:gd name="T12" fmla="*/ 17 w 18"/>
                <a:gd name="T13" fmla="*/ 7 h 17"/>
                <a:gd name="T14" fmla="*/ 13 w 18"/>
                <a:gd name="T15" fmla="*/ 0 h 17"/>
                <a:gd name="T16" fmla="*/ 2 w 18"/>
                <a:gd name="T17" fmla="*/ 3 h 17"/>
                <a:gd name="T18" fmla="*/ 5 w 18"/>
                <a:gd name="T19"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7">
                  <a:moveTo>
                    <a:pt x="5" y="11"/>
                  </a:moveTo>
                  <a:cubicBezTo>
                    <a:pt x="7" y="11"/>
                    <a:pt x="7" y="11"/>
                    <a:pt x="7" y="11"/>
                  </a:cubicBezTo>
                  <a:cubicBezTo>
                    <a:pt x="7" y="13"/>
                    <a:pt x="7" y="15"/>
                    <a:pt x="7" y="17"/>
                  </a:cubicBezTo>
                  <a:cubicBezTo>
                    <a:pt x="8" y="17"/>
                    <a:pt x="8" y="17"/>
                    <a:pt x="8" y="17"/>
                  </a:cubicBezTo>
                  <a:cubicBezTo>
                    <a:pt x="9" y="15"/>
                    <a:pt x="11" y="15"/>
                    <a:pt x="12" y="14"/>
                  </a:cubicBezTo>
                  <a:cubicBezTo>
                    <a:pt x="13" y="12"/>
                    <a:pt x="13" y="12"/>
                    <a:pt x="13" y="12"/>
                  </a:cubicBezTo>
                  <a:cubicBezTo>
                    <a:pt x="17" y="7"/>
                    <a:pt x="17" y="7"/>
                    <a:pt x="17" y="7"/>
                  </a:cubicBezTo>
                  <a:cubicBezTo>
                    <a:pt x="18" y="5"/>
                    <a:pt x="17" y="2"/>
                    <a:pt x="13" y="0"/>
                  </a:cubicBezTo>
                  <a:cubicBezTo>
                    <a:pt x="10" y="1"/>
                    <a:pt x="7" y="2"/>
                    <a:pt x="2" y="3"/>
                  </a:cubicBezTo>
                  <a:cubicBezTo>
                    <a:pt x="0" y="7"/>
                    <a:pt x="3" y="10"/>
                    <a:pt x="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4" name="iṩḷiḓè"/>
            <p:cNvSpPr/>
            <p:nvPr/>
          </p:nvSpPr>
          <p:spPr bwMode="auto">
            <a:xfrm>
              <a:off x="3628702" y="1154756"/>
              <a:ext cx="38547" cy="29436"/>
            </a:xfrm>
            <a:custGeom>
              <a:avLst/>
              <a:gdLst>
                <a:gd name="T0" fmla="*/ 6 w 17"/>
                <a:gd name="T1" fmla="*/ 13 h 13"/>
                <a:gd name="T2" fmla="*/ 15 w 17"/>
                <a:gd name="T3" fmla="*/ 4 h 13"/>
                <a:gd name="T4" fmla="*/ 16 w 17"/>
                <a:gd name="T5" fmla="*/ 0 h 13"/>
                <a:gd name="T6" fmla="*/ 1 w 17"/>
                <a:gd name="T7" fmla="*/ 5 h 13"/>
                <a:gd name="T8" fmla="*/ 6 w 17"/>
                <a:gd name="T9" fmla="*/ 13 h 13"/>
              </a:gdLst>
              <a:ahLst/>
              <a:cxnLst>
                <a:cxn ang="0">
                  <a:pos x="T0" y="T1"/>
                </a:cxn>
                <a:cxn ang="0">
                  <a:pos x="T2" y="T3"/>
                </a:cxn>
                <a:cxn ang="0">
                  <a:pos x="T4" y="T5"/>
                </a:cxn>
                <a:cxn ang="0">
                  <a:pos x="T6" y="T7"/>
                </a:cxn>
                <a:cxn ang="0">
                  <a:pos x="T8" y="T9"/>
                </a:cxn>
              </a:cxnLst>
              <a:rect l="0" t="0" r="r" b="b"/>
              <a:pathLst>
                <a:path w="17" h="13">
                  <a:moveTo>
                    <a:pt x="6" y="13"/>
                  </a:moveTo>
                  <a:cubicBezTo>
                    <a:pt x="9" y="10"/>
                    <a:pt x="13" y="8"/>
                    <a:pt x="15" y="4"/>
                  </a:cubicBezTo>
                  <a:cubicBezTo>
                    <a:pt x="16" y="3"/>
                    <a:pt x="17" y="2"/>
                    <a:pt x="16" y="0"/>
                  </a:cubicBezTo>
                  <a:cubicBezTo>
                    <a:pt x="11" y="0"/>
                    <a:pt x="6" y="5"/>
                    <a:pt x="1" y="5"/>
                  </a:cubicBezTo>
                  <a:cubicBezTo>
                    <a:pt x="0" y="10"/>
                    <a:pt x="4" y="11"/>
                    <a:pt x="6"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5" name="îṥ1ïďé"/>
            <p:cNvSpPr/>
            <p:nvPr/>
          </p:nvSpPr>
          <p:spPr bwMode="auto">
            <a:xfrm>
              <a:off x="3548104" y="1165970"/>
              <a:ext cx="53265" cy="73589"/>
            </a:xfrm>
            <a:custGeom>
              <a:avLst/>
              <a:gdLst>
                <a:gd name="T0" fmla="*/ 7 w 23"/>
                <a:gd name="T1" fmla="*/ 32 h 32"/>
                <a:gd name="T2" fmla="*/ 23 w 23"/>
                <a:gd name="T3" fmla="*/ 0 h 32"/>
                <a:gd name="T4" fmla="*/ 3 w 23"/>
                <a:gd name="T5" fmla="*/ 23 h 32"/>
                <a:gd name="T6" fmla="*/ 7 w 23"/>
                <a:gd name="T7" fmla="*/ 32 h 32"/>
              </a:gdLst>
              <a:ahLst/>
              <a:cxnLst>
                <a:cxn ang="0">
                  <a:pos x="T0" y="T1"/>
                </a:cxn>
                <a:cxn ang="0">
                  <a:pos x="T2" y="T3"/>
                </a:cxn>
                <a:cxn ang="0">
                  <a:pos x="T4" y="T5"/>
                </a:cxn>
                <a:cxn ang="0">
                  <a:pos x="T6" y="T7"/>
                </a:cxn>
              </a:cxnLst>
              <a:rect l="0" t="0" r="r" b="b"/>
              <a:pathLst>
                <a:path w="23" h="32">
                  <a:moveTo>
                    <a:pt x="7" y="32"/>
                  </a:moveTo>
                  <a:cubicBezTo>
                    <a:pt x="13" y="23"/>
                    <a:pt x="20" y="11"/>
                    <a:pt x="23" y="0"/>
                  </a:cubicBezTo>
                  <a:cubicBezTo>
                    <a:pt x="17" y="9"/>
                    <a:pt x="11" y="18"/>
                    <a:pt x="3" y="23"/>
                  </a:cubicBezTo>
                  <a:cubicBezTo>
                    <a:pt x="0" y="28"/>
                    <a:pt x="6" y="31"/>
                    <a:pt x="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6" name="iSḷiḍé"/>
            <p:cNvSpPr/>
            <p:nvPr/>
          </p:nvSpPr>
          <p:spPr bwMode="auto">
            <a:xfrm>
              <a:off x="3773077" y="1117611"/>
              <a:ext cx="93914" cy="101623"/>
            </a:xfrm>
            <a:custGeom>
              <a:avLst/>
              <a:gdLst>
                <a:gd name="T0" fmla="*/ 9 w 41"/>
                <a:gd name="T1" fmla="*/ 38 h 44"/>
                <a:gd name="T2" fmla="*/ 22 w 41"/>
                <a:gd name="T3" fmla="*/ 33 h 44"/>
                <a:gd name="T4" fmla="*/ 12 w 41"/>
                <a:gd name="T5" fmla="*/ 44 h 44"/>
                <a:gd name="T6" fmla="*/ 29 w 41"/>
                <a:gd name="T7" fmla="*/ 31 h 44"/>
                <a:gd name="T8" fmla="*/ 39 w 41"/>
                <a:gd name="T9" fmla="*/ 26 h 44"/>
                <a:gd name="T10" fmla="*/ 40 w 41"/>
                <a:gd name="T11" fmla="*/ 22 h 44"/>
                <a:gd name="T12" fmla="*/ 39 w 41"/>
                <a:gd name="T13" fmla="*/ 22 h 44"/>
                <a:gd name="T14" fmla="*/ 36 w 41"/>
                <a:gd name="T15" fmla="*/ 24 h 44"/>
                <a:gd name="T16" fmla="*/ 34 w 41"/>
                <a:gd name="T17" fmla="*/ 23 h 44"/>
                <a:gd name="T18" fmla="*/ 37 w 41"/>
                <a:gd name="T19" fmla="*/ 18 h 44"/>
                <a:gd name="T20" fmla="*/ 40 w 41"/>
                <a:gd name="T21" fmla="*/ 14 h 44"/>
                <a:gd name="T22" fmla="*/ 37 w 41"/>
                <a:gd name="T23" fmla="*/ 0 h 44"/>
                <a:gd name="T24" fmla="*/ 29 w 41"/>
                <a:gd name="T25" fmla="*/ 23 h 44"/>
                <a:gd name="T26" fmla="*/ 23 w 41"/>
                <a:gd name="T27" fmla="*/ 27 h 44"/>
                <a:gd name="T28" fmla="*/ 6 w 41"/>
                <a:gd name="T29" fmla="*/ 29 h 44"/>
                <a:gd name="T30" fmla="*/ 4 w 41"/>
                <a:gd name="T31" fmla="*/ 28 h 44"/>
                <a:gd name="T32" fmla="*/ 6 w 41"/>
                <a:gd name="T33" fmla="*/ 37 h 44"/>
                <a:gd name="T34" fmla="*/ 9 w 41"/>
                <a:gd name="T35"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44">
                  <a:moveTo>
                    <a:pt x="9" y="38"/>
                  </a:moveTo>
                  <a:cubicBezTo>
                    <a:pt x="14" y="36"/>
                    <a:pt x="18" y="33"/>
                    <a:pt x="22" y="33"/>
                  </a:cubicBezTo>
                  <a:cubicBezTo>
                    <a:pt x="22" y="37"/>
                    <a:pt x="15" y="41"/>
                    <a:pt x="12" y="44"/>
                  </a:cubicBezTo>
                  <a:cubicBezTo>
                    <a:pt x="22" y="43"/>
                    <a:pt x="26" y="37"/>
                    <a:pt x="29" y="31"/>
                  </a:cubicBezTo>
                  <a:cubicBezTo>
                    <a:pt x="32" y="28"/>
                    <a:pt x="36" y="27"/>
                    <a:pt x="39" y="26"/>
                  </a:cubicBezTo>
                  <a:cubicBezTo>
                    <a:pt x="40" y="25"/>
                    <a:pt x="41" y="25"/>
                    <a:pt x="40" y="22"/>
                  </a:cubicBezTo>
                  <a:cubicBezTo>
                    <a:pt x="40" y="22"/>
                    <a:pt x="39" y="22"/>
                    <a:pt x="39" y="22"/>
                  </a:cubicBezTo>
                  <a:cubicBezTo>
                    <a:pt x="38" y="23"/>
                    <a:pt x="37" y="24"/>
                    <a:pt x="36" y="24"/>
                  </a:cubicBezTo>
                  <a:cubicBezTo>
                    <a:pt x="35" y="25"/>
                    <a:pt x="33" y="25"/>
                    <a:pt x="34" y="23"/>
                  </a:cubicBezTo>
                  <a:cubicBezTo>
                    <a:pt x="35" y="21"/>
                    <a:pt x="36" y="19"/>
                    <a:pt x="37" y="18"/>
                  </a:cubicBezTo>
                  <a:cubicBezTo>
                    <a:pt x="40" y="14"/>
                    <a:pt x="40" y="14"/>
                    <a:pt x="40" y="14"/>
                  </a:cubicBezTo>
                  <a:cubicBezTo>
                    <a:pt x="40" y="11"/>
                    <a:pt x="40" y="3"/>
                    <a:pt x="37" y="0"/>
                  </a:cubicBezTo>
                  <a:cubicBezTo>
                    <a:pt x="33" y="3"/>
                    <a:pt x="31" y="15"/>
                    <a:pt x="29" y="23"/>
                  </a:cubicBezTo>
                  <a:cubicBezTo>
                    <a:pt x="27" y="27"/>
                    <a:pt x="25" y="27"/>
                    <a:pt x="23" y="27"/>
                  </a:cubicBezTo>
                  <a:cubicBezTo>
                    <a:pt x="18" y="28"/>
                    <a:pt x="10" y="30"/>
                    <a:pt x="6" y="29"/>
                  </a:cubicBezTo>
                  <a:cubicBezTo>
                    <a:pt x="4" y="28"/>
                    <a:pt x="4" y="28"/>
                    <a:pt x="4" y="28"/>
                  </a:cubicBezTo>
                  <a:cubicBezTo>
                    <a:pt x="0" y="32"/>
                    <a:pt x="5" y="35"/>
                    <a:pt x="6" y="37"/>
                  </a:cubicBezTo>
                  <a:lnTo>
                    <a:pt x="9"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7" name="îşļíďê"/>
            <p:cNvSpPr/>
            <p:nvPr/>
          </p:nvSpPr>
          <p:spPr bwMode="auto">
            <a:xfrm>
              <a:off x="3846666" y="1210123"/>
              <a:ext cx="22427" cy="32239"/>
            </a:xfrm>
            <a:custGeom>
              <a:avLst/>
              <a:gdLst>
                <a:gd name="T0" fmla="*/ 4 w 10"/>
                <a:gd name="T1" fmla="*/ 14 h 14"/>
                <a:gd name="T2" fmla="*/ 9 w 10"/>
                <a:gd name="T3" fmla="*/ 12 h 14"/>
                <a:gd name="T4" fmla="*/ 2 w 10"/>
                <a:gd name="T5" fmla="*/ 0 h 14"/>
                <a:gd name="T6" fmla="*/ 1 w 10"/>
                <a:gd name="T7" fmla="*/ 10 h 14"/>
                <a:gd name="T8" fmla="*/ 4 w 10"/>
                <a:gd name="T9" fmla="*/ 14 h 14"/>
              </a:gdLst>
              <a:ahLst/>
              <a:cxnLst>
                <a:cxn ang="0">
                  <a:pos x="T0" y="T1"/>
                </a:cxn>
                <a:cxn ang="0">
                  <a:pos x="T2" y="T3"/>
                </a:cxn>
                <a:cxn ang="0">
                  <a:pos x="T4" y="T5"/>
                </a:cxn>
                <a:cxn ang="0">
                  <a:pos x="T6" y="T7"/>
                </a:cxn>
                <a:cxn ang="0">
                  <a:pos x="T8" y="T9"/>
                </a:cxn>
              </a:cxnLst>
              <a:rect l="0" t="0" r="r" b="b"/>
              <a:pathLst>
                <a:path w="10" h="14">
                  <a:moveTo>
                    <a:pt x="4" y="14"/>
                  </a:moveTo>
                  <a:cubicBezTo>
                    <a:pt x="6" y="14"/>
                    <a:pt x="7" y="14"/>
                    <a:pt x="9" y="12"/>
                  </a:cubicBezTo>
                  <a:cubicBezTo>
                    <a:pt x="10" y="7"/>
                    <a:pt x="8" y="2"/>
                    <a:pt x="2" y="0"/>
                  </a:cubicBezTo>
                  <a:cubicBezTo>
                    <a:pt x="0" y="3"/>
                    <a:pt x="2" y="6"/>
                    <a:pt x="1" y="10"/>
                  </a:cubicBezTo>
                  <a:cubicBezTo>
                    <a:pt x="0" y="13"/>
                    <a:pt x="3" y="12"/>
                    <a:pt x="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8" name="îš1íḍê"/>
            <p:cNvSpPr/>
            <p:nvPr/>
          </p:nvSpPr>
          <p:spPr bwMode="auto">
            <a:xfrm>
              <a:off x="3944785" y="1278806"/>
              <a:ext cx="21025" cy="21025"/>
            </a:xfrm>
            <a:custGeom>
              <a:avLst/>
              <a:gdLst>
                <a:gd name="T0" fmla="*/ 7 w 9"/>
                <a:gd name="T1" fmla="*/ 6 h 9"/>
                <a:gd name="T2" fmla="*/ 8 w 9"/>
                <a:gd name="T3" fmla="*/ 1 h 9"/>
                <a:gd name="T4" fmla="*/ 2 w 9"/>
                <a:gd name="T5" fmla="*/ 2 h 9"/>
                <a:gd name="T6" fmla="*/ 0 w 9"/>
                <a:gd name="T7" fmla="*/ 6 h 9"/>
                <a:gd name="T8" fmla="*/ 7 w 9"/>
                <a:gd name="T9" fmla="*/ 6 h 9"/>
              </a:gdLst>
              <a:ahLst/>
              <a:cxnLst>
                <a:cxn ang="0">
                  <a:pos x="T0" y="T1"/>
                </a:cxn>
                <a:cxn ang="0">
                  <a:pos x="T2" y="T3"/>
                </a:cxn>
                <a:cxn ang="0">
                  <a:pos x="T4" y="T5"/>
                </a:cxn>
                <a:cxn ang="0">
                  <a:pos x="T6" y="T7"/>
                </a:cxn>
                <a:cxn ang="0">
                  <a:pos x="T8" y="T9"/>
                </a:cxn>
              </a:cxnLst>
              <a:rect l="0" t="0" r="r" b="b"/>
              <a:pathLst>
                <a:path w="9" h="9">
                  <a:moveTo>
                    <a:pt x="7" y="6"/>
                  </a:moveTo>
                  <a:cubicBezTo>
                    <a:pt x="8" y="4"/>
                    <a:pt x="9" y="2"/>
                    <a:pt x="8" y="1"/>
                  </a:cubicBezTo>
                  <a:cubicBezTo>
                    <a:pt x="6" y="0"/>
                    <a:pt x="4" y="2"/>
                    <a:pt x="2" y="2"/>
                  </a:cubicBezTo>
                  <a:cubicBezTo>
                    <a:pt x="0" y="3"/>
                    <a:pt x="0" y="5"/>
                    <a:pt x="0" y="6"/>
                  </a:cubicBezTo>
                  <a:cubicBezTo>
                    <a:pt x="1" y="9"/>
                    <a:pt x="4" y="8"/>
                    <a:pt x="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39" name="íŝliḓê"/>
            <p:cNvSpPr/>
            <p:nvPr/>
          </p:nvSpPr>
          <p:spPr bwMode="auto">
            <a:xfrm>
              <a:off x="3910443" y="1308943"/>
              <a:ext cx="61675" cy="62376"/>
            </a:xfrm>
            <a:custGeom>
              <a:avLst/>
              <a:gdLst>
                <a:gd name="T0" fmla="*/ 6 w 27"/>
                <a:gd name="T1" fmla="*/ 10 h 27"/>
                <a:gd name="T2" fmla="*/ 14 w 27"/>
                <a:gd name="T3" fmla="*/ 14 h 27"/>
                <a:gd name="T4" fmla="*/ 9 w 27"/>
                <a:gd name="T5" fmla="*/ 18 h 27"/>
                <a:gd name="T6" fmla="*/ 4 w 27"/>
                <a:gd name="T7" fmla="*/ 16 h 27"/>
                <a:gd name="T8" fmla="*/ 2 w 27"/>
                <a:gd name="T9" fmla="*/ 17 h 27"/>
                <a:gd name="T10" fmla="*/ 8 w 27"/>
                <a:gd name="T11" fmla="*/ 27 h 27"/>
                <a:gd name="T12" fmla="*/ 22 w 27"/>
                <a:gd name="T13" fmla="*/ 17 h 27"/>
                <a:gd name="T14" fmla="*/ 25 w 27"/>
                <a:gd name="T15" fmla="*/ 18 h 27"/>
                <a:gd name="T16" fmla="*/ 26 w 27"/>
                <a:gd name="T17" fmla="*/ 16 h 27"/>
                <a:gd name="T18" fmla="*/ 24 w 27"/>
                <a:gd name="T19" fmla="*/ 14 h 27"/>
                <a:gd name="T20" fmla="*/ 24 w 27"/>
                <a:gd name="T21" fmla="*/ 11 h 27"/>
                <a:gd name="T22" fmla="*/ 23 w 27"/>
                <a:gd name="T23" fmla="*/ 9 h 27"/>
                <a:gd name="T24" fmla="*/ 19 w 27"/>
                <a:gd name="T25" fmla="*/ 12 h 27"/>
                <a:gd name="T26" fmla="*/ 11 w 27"/>
                <a:gd name="T27" fmla="*/ 7 h 27"/>
                <a:gd name="T28" fmla="*/ 4 w 27"/>
                <a:gd name="T29" fmla="*/ 2 h 27"/>
                <a:gd name="T30" fmla="*/ 0 w 27"/>
                <a:gd name="T31" fmla="*/ 3 h 27"/>
                <a:gd name="T32" fmla="*/ 6 w 27"/>
                <a:gd name="T33"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6" y="10"/>
                  </a:moveTo>
                  <a:cubicBezTo>
                    <a:pt x="9" y="11"/>
                    <a:pt x="12" y="12"/>
                    <a:pt x="14" y="14"/>
                  </a:cubicBezTo>
                  <a:cubicBezTo>
                    <a:pt x="14" y="15"/>
                    <a:pt x="11" y="17"/>
                    <a:pt x="9" y="18"/>
                  </a:cubicBezTo>
                  <a:cubicBezTo>
                    <a:pt x="7" y="19"/>
                    <a:pt x="6" y="16"/>
                    <a:pt x="4" y="16"/>
                  </a:cubicBezTo>
                  <a:cubicBezTo>
                    <a:pt x="3" y="15"/>
                    <a:pt x="2" y="15"/>
                    <a:pt x="2" y="17"/>
                  </a:cubicBezTo>
                  <a:cubicBezTo>
                    <a:pt x="4" y="20"/>
                    <a:pt x="4" y="25"/>
                    <a:pt x="8" y="27"/>
                  </a:cubicBezTo>
                  <a:cubicBezTo>
                    <a:pt x="13" y="23"/>
                    <a:pt x="17" y="20"/>
                    <a:pt x="22" y="17"/>
                  </a:cubicBezTo>
                  <a:cubicBezTo>
                    <a:pt x="25" y="18"/>
                    <a:pt x="25" y="18"/>
                    <a:pt x="25" y="18"/>
                  </a:cubicBezTo>
                  <a:cubicBezTo>
                    <a:pt x="26" y="18"/>
                    <a:pt x="27" y="17"/>
                    <a:pt x="26" y="16"/>
                  </a:cubicBezTo>
                  <a:cubicBezTo>
                    <a:pt x="26" y="16"/>
                    <a:pt x="25" y="14"/>
                    <a:pt x="24" y="14"/>
                  </a:cubicBezTo>
                  <a:cubicBezTo>
                    <a:pt x="24" y="11"/>
                    <a:pt x="24" y="11"/>
                    <a:pt x="24" y="11"/>
                  </a:cubicBezTo>
                  <a:cubicBezTo>
                    <a:pt x="23" y="9"/>
                    <a:pt x="23" y="9"/>
                    <a:pt x="23" y="9"/>
                  </a:cubicBezTo>
                  <a:cubicBezTo>
                    <a:pt x="22" y="10"/>
                    <a:pt x="20" y="11"/>
                    <a:pt x="19" y="12"/>
                  </a:cubicBezTo>
                  <a:cubicBezTo>
                    <a:pt x="16" y="10"/>
                    <a:pt x="13" y="9"/>
                    <a:pt x="11" y="7"/>
                  </a:cubicBezTo>
                  <a:cubicBezTo>
                    <a:pt x="8" y="6"/>
                    <a:pt x="6" y="4"/>
                    <a:pt x="4" y="2"/>
                  </a:cubicBezTo>
                  <a:cubicBezTo>
                    <a:pt x="1" y="0"/>
                    <a:pt x="0" y="1"/>
                    <a:pt x="0" y="3"/>
                  </a:cubicBezTo>
                  <a:cubicBezTo>
                    <a:pt x="0" y="9"/>
                    <a:pt x="3" y="10"/>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0" name="iṡļiḍe"/>
            <p:cNvSpPr/>
            <p:nvPr/>
          </p:nvSpPr>
          <p:spPr bwMode="auto">
            <a:xfrm>
              <a:off x="3935674" y="1271798"/>
              <a:ext cx="124051" cy="76393"/>
            </a:xfrm>
            <a:custGeom>
              <a:avLst/>
              <a:gdLst>
                <a:gd name="T0" fmla="*/ 52 w 54"/>
                <a:gd name="T1" fmla="*/ 10 h 33"/>
                <a:gd name="T2" fmla="*/ 41 w 54"/>
                <a:gd name="T3" fmla="*/ 13 h 33"/>
                <a:gd name="T4" fmla="*/ 37 w 54"/>
                <a:gd name="T5" fmla="*/ 11 h 33"/>
                <a:gd name="T6" fmla="*/ 35 w 54"/>
                <a:gd name="T7" fmla="*/ 12 h 33"/>
                <a:gd name="T8" fmla="*/ 29 w 54"/>
                <a:gd name="T9" fmla="*/ 15 h 33"/>
                <a:gd name="T10" fmla="*/ 28 w 54"/>
                <a:gd name="T11" fmla="*/ 13 h 33"/>
                <a:gd name="T12" fmla="*/ 23 w 54"/>
                <a:gd name="T13" fmla="*/ 15 h 33"/>
                <a:gd name="T14" fmla="*/ 19 w 54"/>
                <a:gd name="T15" fmla="*/ 15 h 33"/>
                <a:gd name="T16" fmla="*/ 26 w 54"/>
                <a:gd name="T17" fmla="*/ 0 h 33"/>
                <a:gd name="T18" fmla="*/ 19 w 54"/>
                <a:gd name="T19" fmla="*/ 6 h 33"/>
                <a:gd name="T20" fmla="*/ 14 w 54"/>
                <a:gd name="T21" fmla="*/ 10 h 33"/>
                <a:gd name="T22" fmla="*/ 10 w 54"/>
                <a:gd name="T23" fmla="*/ 15 h 33"/>
                <a:gd name="T24" fmla="*/ 17 w 54"/>
                <a:gd name="T25" fmla="*/ 16 h 33"/>
                <a:gd name="T26" fmla="*/ 24 w 54"/>
                <a:gd name="T27" fmla="*/ 19 h 33"/>
                <a:gd name="T28" fmla="*/ 23 w 54"/>
                <a:gd name="T29" fmla="*/ 23 h 33"/>
                <a:gd name="T30" fmla="*/ 3 w 54"/>
                <a:gd name="T31" fmla="*/ 13 h 33"/>
                <a:gd name="T32" fmla="*/ 0 w 54"/>
                <a:gd name="T33" fmla="*/ 15 h 33"/>
                <a:gd name="T34" fmla="*/ 4 w 54"/>
                <a:gd name="T35" fmla="*/ 21 h 33"/>
                <a:gd name="T36" fmla="*/ 8 w 54"/>
                <a:gd name="T37" fmla="*/ 22 h 33"/>
                <a:gd name="T38" fmla="*/ 24 w 54"/>
                <a:gd name="T39" fmla="*/ 27 h 33"/>
                <a:gd name="T40" fmla="*/ 14 w 54"/>
                <a:gd name="T41" fmla="*/ 26 h 33"/>
                <a:gd name="T42" fmla="*/ 21 w 54"/>
                <a:gd name="T43" fmla="*/ 30 h 33"/>
                <a:gd name="T44" fmla="*/ 29 w 54"/>
                <a:gd name="T45" fmla="*/ 33 h 33"/>
                <a:gd name="T46" fmla="*/ 34 w 54"/>
                <a:gd name="T47" fmla="*/ 28 h 33"/>
                <a:gd name="T48" fmla="*/ 45 w 54"/>
                <a:gd name="T49" fmla="*/ 28 h 33"/>
                <a:gd name="T50" fmla="*/ 46 w 54"/>
                <a:gd name="T51" fmla="*/ 23 h 33"/>
                <a:gd name="T52" fmla="*/ 42 w 54"/>
                <a:gd name="T53" fmla="*/ 19 h 33"/>
                <a:gd name="T54" fmla="*/ 43 w 54"/>
                <a:gd name="T55" fmla="*/ 18 h 33"/>
                <a:gd name="T56" fmla="*/ 50 w 54"/>
                <a:gd name="T57" fmla="*/ 17 h 33"/>
                <a:gd name="T58" fmla="*/ 52 w 54"/>
                <a:gd name="T59" fmla="*/ 10 h 33"/>
                <a:gd name="T60" fmla="*/ 38 w 54"/>
                <a:gd name="T61" fmla="*/ 23 h 33"/>
                <a:gd name="T62" fmla="*/ 30 w 54"/>
                <a:gd name="T63" fmla="*/ 24 h 33"/>
                <a:gd name="T64" fmla="*/ 33 w 54"/>
                <a:gd name="T65" fmla="*/ 23 h 33"/>
                <a:gd name="T66" fmla="*/ 35 w 54"/>
                <a:gd name="T67" fmla="*/ 21 h 33"/>
                <a:gd name="T68" fmla="*/ 31 w 54"/>
                <a:gd name="T69" fmla="*/ 20 h 33"/>
                <a:gd name="T70" fmla="*/ 30 w 54"/>
                <a:gd name="T71" fmla="*/ 19 h 33"/>
                <a:gd name="T72" fmla="*/ 33 w 54"/>
                <a:gd name="T73" fmla="*/ 17 h 33"/>
                <a:gd name="T74" fmla="*/ 37 w 54"/>
                <a:gd name="T75" fmla="*/ 17 h 33"/>
                <a:gd name="T76" fmla="*/ 38 w 54"/>
                <a:gd name="T77"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4" h="33">
                  <a:moveTo>
                    <a:pt x="52" y="10"/>
                  </a:moveTo>
                  <a:cubicBezTo>
                    <a:pt x="49" y="11"/>
                    <a:pt x="45" y="11"/>
                    <a:pt x="41" y="13"/>
                  </a:cubicBezTo>
                  <a:cubicBezTo>
                    <a:pt x="39" y="13"/>
                    <a:pt x="38" y="12"/>
                    <a:pt x="37" y="11"/>
                  </a:cubicBezTo>
                  <a:cubicBezTo>
                    <a:pt x="35" y="11"/>
                    <a:pt x="34" y="11"/>
                    <a:pt x="35" y="12"/>
                  </a:cubicBezTo>
                  <a:cubicBezTo>
                    <a:pt x="33" y="14"/>
                    <a:pt x="31" y="15"/>
                    <a:pt x="29" y="15"/>
                  </a:cubicBezTo>
                  <a:cubicBezTo>
                    <a:pt x="28" y="13"/>
                    <a:pt x="28" y="13"/>
                    <a:pt x="28" y="13"/>
                  </a:cubicBezTo>
                  <a:cubicBezTo>
                    <a:pt x="25" y="12"/>
                    <a:pt x="25" y="14"/>
                    <a:pt x="23" y="15"/>
                  </a:cubicBezTo>
                  <a:cubicBezTo>
                    <a:pt x="23" y="14"/>
                    <a:pt x="19" y="16"/>
                    <a:pt x="19" y="15"/>
                  </a:cubicBezTo>
                  <a:cubicBezTo>
                    <a:pt x="21" y="11"/>
                    <a:pt x="26" y="5"/>
                    <a:pt x="26" y="0"/>
                  </a:cubicBezTo>
                  <a:cubicBezTo>
                    <a:pt x="23" y="0"/>
                    <a:pt x="22" y="3"/>
                    <a:pt x="19" y="6"/>
                  </a:cubicBezTo>
                  <a:cubicBezTo>
                    <a:pt x="14" y="10"/>
                    <a:pt x="14" y="10"/>
                    <a:pt x="14" y="10"/>
                  </a:cubicBezTo>
                  <a:cubicBezTo>
                    <a:pt x="12" y="12"/>
                    <a:pt x="10" y="13"/>
                    <a:pt x="10" y="15"/>
                  </a:cubicBezTo>
                  <a:cubicBezTo>
                    <a:pt x="12" y="15"/>
                    <a:pt x="14" y="16"/>
                    <a:pt x="17" y="16"/>
                  </a:cubicBezTo>
                  <a:cubicBezTo>
                    <a:pt x="20" y="18"/>
                    <a:pt x="21" y="19"/>
                    <a:pt x="24" y="19"/>
                  </a:cubicBezTo>
                  <a:cubicBezTo>
                    <a:pt x="25" y="21"/>
                    <a:pt x="24" y="22"/>
                    <a:pt x="23" y="23"/>
                  </a:cubicBezTo>
                  <a:cubicBezTo>
                    <a:pt x="16" y="20"/>
                    <a:pt x="9" y="16"/>
                    <a:pt x="3" y="13"/>
                  </a:cubicBezTo>
                  <a:cubicBezTo>
                    <a:pt x="1" y="13"/>
                    <a:pt x="1" y="14"/>
                    <a:pt x="0" y="15"/>
                  </a:cubicBezTo>
                  <a:cubicBezTo>
                    <a:pt x="2" y="17"/>
                    <a:pt x="3" y="20"/>
                    <a:pt x="4" y="21"/>
                  </a:cubicBezTo>
                  <a:cubicBezTo>
                    <a:pt x="8" y="22"/>
                    <a:pt x="8" y="22"/>
                    <a:pt x="8" y="22"/>
                  </a:cubicBezTo>
                  <a:cubicBezTo>
                    <a:pt x="9" y="22"/>
                    <a:pt x="20" y="25"/>
                    <a:pt x="24" y="27"/>
                  </a:cubicBezTo>
                  <a:cubicBezTo>
                    <a:pt x="23" y="29"/>
                    <a:pt x="15" y="25"/>
                    <a:pt x="14" y="26"/>
                  </a:cubicBezTo>
                  <a:cubicBezTo>
                    <a:pt x="16" y="29"/>
                    <a:pt x="19" y="28"/>
                    <a:pt x="21" y="30"/>
                  </a:cubicBezTo>
                  <a:cubicBezTo>
                    <a:pt x="24" y="31"/>
                    <a:pt x="27" y="32"/>
                    <a:pt x="29" y="33"/>
                  </a:cubicBezTo>
                  <a:cubicBezTo>
                    <a:pt x="31" y="31"/>
                    <a:pt x="32" y="28"/>
                    <a:pt x="34" y="28"/>
                  </a:cubicBezTo>
                  <a:cubicBezTo>
                    <a:pt x="37" y="28"/>
                    <a:pt x="42" y="30"/>
                    <a:pt x="45" y="28"/>
                  </a:cubicBezTo>
                  <a:cubicBezTo>
                    <a:pt x="45" y="26"/>
                    <a:pt x="46" y="24"/>
                    <a:pt x="46" y="23"/>
                  </a:cubicBezTo>
                  <a:cubicBezTo>
                    <a:pt x="45" y="21"/>
                    <a:pt x="42" y="20"/>
                    <a:pt x="42" y="19"/>
                  </a:cubicBezTo>
                  <a:cubicBezTo>
                    <a:pt x="42" y="19"/>
                    <a:pt x="42" y="18"/>
                    <a:pt x="43" y="18"/>
                  </a:cubicBezTo>
                  <a:cubicBezTo>
                    <a:pt x="46" y="18"/>
                    <a:pt x="48" y="18"/>
                    <a:pt x="50" y="17"/>
                  </a:cubicBezTo>
                  <a:cubicBezTo>
                    <a:pt x="51" y="18"/>
                    <a:pt x="54" y="12"/>
                    <a:pt x="52" y="10"/>
                  </a:cubicBezTo>
                  <a:close/>
                  <a:moveTo>
                    <a:pt x="38" y="23"/>
                  </a:moveTo>
                  <a:cubicBezTo>
                    <a:pt x="36" y="24"/>
                    <a:pt x="33" y="24"/>
                    <a:pt x="30" y="24"/>
                  </a:cubicBezTo>
                  <a:cubicBezTo>
                    <a:pt x="29" y="23"/>
                    <a:pt x="32" y="23"/>
                    <a:pt x="33" y="23"/>
                  </a:cubicBezTo>
                  <a:cubicBezTo>
                    <a:pt x="34" y="22"/>
                    <a:pt x="34" y="22"/>
                    <a:pt x="35" y="21"/>
                  </a:cubicBezTo>
                  <a:cubicBezTo>
                    <a:pt x="34" y="20"/>
                    <a:pt x="33" y="19"/>
                    <a:pt x="31" y="20"/>
                  </a:cubicBezTo>
                  <a:cubicBezTo>
                    <a:pt x="30" y="20"/>
                    <a:pt x="29" y="19"/>
                    <a:pt x="30" y="19"/>
                  </a:cubicBezTo>
                  <a:cubicBezTo>
                    <a:pt x="31" y="19"/>
                    <a:pt x="32" y="18"/>
                    <a:pt x="33" y="17"/>
                  </a:cubicBezTo>
                  <a:cubicBezTo>
                    <a:pt x="34" y="17"/>
                    <a:pt x="35" y="17"/>
                    <a:pt x="37" y="17"/>
                  </a:cubicBezTo>
                  <a:cubicBezTo>
                    <a:pt x="37" y="19"/>
                    <a:pt x="39" y="21"/>
                    <a:pt x="3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1" name="ï$ļïdé"/>
            <p:cNvSpPr/>
            <p:nvPr/>
          </p:nvSpPr>
          <p:spPr bwMode="auto">
            <a:xfrm>
              <a:off x="3302807" y="1034911"/>
              <a:ext cx="795464" cy="799669"/>
            </a:xfrm>
            <a:custGeom>
              <a:avLst/>
              <a:gdLst>
                <a:gd name="T0" fmla="*/ 174 w 347"/>
                <a:gd name="T1" fmla="*/ 0 h 347"/>
                <a:gd name="T2" fmla="*/ 0 w 347"/>
                <a:gd name="T3" fmla="*/ 173 h 347"/>
                <a:gd name="T4" fmla="*/ 174 w 347"/>
                <a:gd name="T5" fmla="*/ 347 h 347"/>
                <a:gd name="T6" fmla="*/ 347 w 347"/>
                <a:gd name="T7" fmla="*/ 173 h 347"/>
                <a:gd name="T8" fmla="*/ 174 w 347"/>
                <a:gd name="T9" fmla="*/ 0 h 347"/>
                <a:gd name="T10" fmla="*/ 174 w 347"/>
                <a:gd name="T11" fmla="*/ 343 h 347"/>
                <a:gd name="T12" fmla="*/ 4 w 347"/>
                <a:gd name="T13" fmla="*/ 173 h 347"/>
                <a:gd name="T14" fmla="*/ 174 w 347"/>
                <a:gd name="T15" fmla="*/ 4 h 347"/>
                <a:gd name="T16" fmla="*/ 343 w 347"/>
                <a:gd name="T17" fmla="*/ 173 h 347"/>
                <a:gd name="T18" fmla="*/ 174 w 347"/>
                <a:gd name="T19" fmla="*/ 34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7" h="347">
                  <a:moveTo>
                    <a:pt x="174" y="0"/>
                  </a:moveTo>
                  <a:cubicBezTo>
                    <a:pt x="78" y="0"/>
                    <a:pt x="0" y="78"/>
                    <a:pt x="0" y="173"/>
                  </a:cubicBezTo>
                  <a:cubicBezTo>
                    <a:pt x="0" y="269"/>
                    <a:pt x="78" y="347"/>
                    <a:pt x="174" y="347"/>
                  </a:cubicBezTo>
                  <a:cubicBezTo>
                    <a:pt x="269" y="347"/>
                    <a:pt x="347" y="269"/>
                    <a:pt x="347" y="173"/>
                  </a:cubicBezTo>
                  <a:cubicBezTo>
                    <a:pt x="347" y="78"/>
                    <a:pt x="269" y="0"/>
                    <a:pt x="174" y="0"/>
                  </a:cubicBezTo>
                  <a:close/>
                  <a:moveTo>
                    <a:pt x="174" y="343"/>
                  </a:moveTo>
                  <a:cubicBezTo>
                    <a:pt x="80" y="343"/>
                    <a:pt x="4" y="267"/>
                    <a:pt x="4" y="173"/>
                  </a:cubicBezTo>
                  <a:cubicBezTo>
                    <a:pt x="4" y="80"/>
                    <a:pt x="80" y="4"/>
                    <a:pt x="174" y="4"/>
                  </a:cubicBezTo>
                  <a:cubicBezTo>
                    <a:pt x="267" y="4"/>
                    <a:pt x="343" y="80"/>
                    <a:pt x="343" y="173"/>
                  </a:cubicBezTo>
                  <a:cubicBezTo>
                    <a:pt x="343" y="267"/>
                    <a:pt x="267" y="343"/>
                    <a:pt x="174"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2" name="íšlíḓe"/>
            <p:cNvSpPr/>
            <p:nvPr/>
          </p:nvSpPr>
          <p:spPr bwMode="auto">
            <a:xfrm>
              <a:off x="3481524" y="1212226"/>
              <a:ext cx="440834" cy="377758"/>
            </a:xfrm>
            <a:custGeom>
              <a:avLst/>
              <a:gdLst>
                <a:gd name="T0" fmla="*/ 28 w 192"/>
                <a:gd name="T1" fmla="*/ 164 h 164"/>
                <a:gd name="T2" fmla="*/ 31 w 192"/>
                <a:gd name="T3" fmla="*/ 164 h 164"/>
                <a:gd name="T4" fmla="*/ 2 w 192"/>
                <a:gd name="T5" fmla="*/ 96 h 164"/>
                <a:gd name="T6" fmla="*/ 96 w 192"/>
                <a:gd name="T7" fmla="*/ 2 h 164"/>
                <a:gd name="T8" fmla="*/ 190 w 192"/>
                <a:gd name="T9" fmla="*/ 96 h 164"/>
                <a:gd name="T10" fmla="*/ 160 w 192"/>
                <a:gd name="T11" fmla="*/ 164 h 164"/>
                <a:gd name="T12" fmla="*/ 163 w 192"/>
                <a:gd name="T13" fmla="*/ 164 h 164"/>
                <a:gd name="T14" fmla="*/ 192 w 192"/>
                <a:gd name="T15" fmla="*/ 96 h 164"/>
                <a:gd name="T16" fmla="*/ 96 w 192"/>
                <a:gd name="T17" fmla="*/ 0 h 164"/>
                <a:gd name="T18" fmla="*/ 0 w 192"/>
                <a:gd name="T19" fmla="*/ 96 h 164"/>
                <a:gd name="T20" fmla="*/ 28 w 192"/>
                <a:gd name="T21"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 h="164">
                  <a:moveTo>
                    <a:pt x="28" y="164"/>
                  </a:moveTo>
                  <a:cubicBezTo>
                    <a:pt x="31" y="164"/>
                    <a:pt x="31" y="164"/>
                    <a:pt x="31" y="164"/>
                  </a:cubicBezTo>
                  <a:cubicBezTo>
                    <a:pt x="13" y="147"/>
                    <a:pt x="2" y="123"/>
                    <a:pt x="2" y="96"/>
                  </a:cubicBezTo>
                  <a:cubicBezTo>
                    <a:pt x="2" y="45"/>
                    <a:pt x="44" y="2"/>
                    <a:pt x="96" y="2"/>
                  </a:cubicBezTo>
                  <a:cubicBezTo>
                    <a:pt x="147" y="2"/>
                    <a:pt x="190" y="45"/>
                    <a:pt x="190" y="96"/>
                  </a:cubicBezTo>
                  <a:cubicBezTo>
                    <a:pt x="190" y="123"/>
                    <a:pt x="178" y="147"/>
                    <a:pt x="160" y="164"/>
                  </a:cubicBezTo>
                  <a:cubicBezTo>
                    <a:pt x="163" y="164"/>
                    <a:pt x="163" y="164"/>
                    <a:pt x="163" y="164"/>
                  </a:cubicBezTo>
                  <a:cubicBezTo>
                    <a:pt x="181" y="147"/>
                    <a:pt x="192" y="123"/>
                    <a:pt x="192" y="96"/>
                  </a:cubicBezTo>
                  <a:cubicBezTo>
                    <a:pt x="192" y="43"/>
                    <a:pt x="148" y="0"/>
                    <a:pt x="96" y="0"/>
                  </a:cubicBezTo>
                  <a:cubicBezTo>
                    <a:pt x="43" y="0"/>
                    <a:pt x="0" y="43"/>
                    <a:pt x="0" y="96"/>
                  </a:cubicBezTo>
                  <a:cubicBezTo>
                    <a:pt x="0" y="123"/>
                    <a:pt x="11" y="147"/>
                    <a:pt x="28"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3" name="ïṣļïḍê"/>
            <p:cNvSpPr/>
            <p:nvPr/>
          </p:nvSpPr>
          <p:spPr bwMode="auto">
            <a:xfrm>
              <a:off x="3972118" y="1573864"/>
              <a:ext cx="85504" cy="46256"/>
            </a:xfrm>
            <a:custGeom>
              <a:avLst/>
              <a:gdLst>
                <a:gd name="T0" fmla="*/ 36 w 37"/>
                <a:gd name="T1" fmla="*/ 20 h 20"/>
                <a:gd name="T2" fmla="*/ 22 w 37"/>
                <a:gd name="T3" fmla="*/ 16 h 20"/>
                <a:gd name="T4" fmla="*/ 0 w 37"/>
                <a:gd name="T5" fmla="*/ 20 h 20"/>
                <a:gd name="T6" fmla="*/ 1 w 37"/>
                <a:gd name="T7" fmla="*/ 16 h 20"/>
                <a:gd name="T8" fmla="*/ 12 w 37"/>
                <a:gd name="T9" fmla="*/ 14 h 20"/>
                <a:gd name="T10" fmla="*/ 19 w 37"/>
                <a:gd name="T11" fmla="*/ 14 h 20"/>
                <a:gd name="T12" fmla="*/ 13 w 37"/>
                <a:gd name="T13" fmla="*/ 10 h 20"/>
                <a:gd name="T14" fmla="*/ 5 w 37"/>
                <a:gd name="T15" fmla="*/ 3 h 20"/>
                <a:gd name="T16" fmla="*/ 6 w 37"/>
                <a:gd name="T17" fmla="*/ 0 h 20"/>
                <a:gd name="T18" fmla="*/ 23 w 37"/>
                <a:gd name="T19" fmla="*/ 13 h 20"/>
                <a:gd name="T20" fmla="*/ 37 w 37"/>
                <a:gd name="T21" fmla="*/ 17 h 20"/>
                <a:gd name="T22" fmla="*/ 36 w 37"/>
                <a:gd name="T2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20">
                  <a:moveTo>
                    <a:pt x="36" y="20"/>
                  </a:moveTo>
                  <a:cubicBezTo>
                    <a:pt x="22" y="16"/>
                    <a:pt x="22" y="16"/>
                    <a:pt x="22" y="16"/>
                  </a:cubicBezTo>
                  <a:cubicBezTo>
                    <a:pt x="0" y="20"/>
                    <a:pt x="0" y="20"/>
                    <a:pt x="0" y="20"/>
                  </a:cubicBezTo>
                  <a:cubicBezTo>
                    <a:pt x="1" y="16"/>
                    <a:pt x="1" y="16"/>
                    <a:pt x="1" y="16"/>
                  </a:cubicBezTo>
                  <a:cubicBezTo>
                    <a:pt x="12" y="14"/>
                    <a:pt x="12" y="14"/>
                    <a:pt x="12" y="14"/>
                  </a:cubicBezTo>
                  <a:cubicBezTo>
                    <a:pt x="14" y="14"/>
                    <a:pt x="17" y="14"/>
                    <a:pt x="19" y="14"/>
                  </a:cubicBezTo>
                  <a:cubicBezTo>
                    <a:pt x="17" y="13"/>
                    <a:pt x="15" y="11"/>
                    <a:pt x="13" y="10"/>
                  </a:cubicBezTo>
                  <a:cubicBezTo>
                    <a:pt x="5" y="3"/>
                    <a:pt x="5" y="3"/>
                    <a:pt x="5" y="3"/>
                  </a:cubicBezTo>
                  <a:cubicBezTo>
                    <a:pt x="6" y="0"/>
                    <a:pt x="6" y="0"/>
                    <a:pt x="6" y="0"/>
                  </a:cubicBezTo>
                  <a:cubicBezTo>
                    <a:pt x="23" y="13"/>
                    <a:pt x="23" y="13"/>
                    <a:pt x="23" y="13"/>
                  </a:cubicBezTo>
                  <a:cubicBezTo>
                    <a:pt x="37" y="17"/>
                    <a:pt x="37" y="17"/>
                    <a:pt x="37" y="17"/>
                  </a:cubicBezTo>
                  <a:lnTo>
                    <a:pt x="36"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4" name="ís1íḍe"/>
            <p:cNvSpPr/>
            <p:nvPr/>
          </p:nvSpPr>
          <p:spPr bwMode="auto">
            <a:xfrm>
              <a:off x="4302919" y="1198209"/>
              <a:ext cx="54666" cy="94615"/>
            </a:xfrm>
            <a:custGeom>
              <a:avLst/>
              <a:gdLst>
                <a:gd name="T0" fmla="*/ 20 w 24"/>
                <a:gd name="T1" fmla="*/ 28 h 41"/>
                <a:gd name="T2" fmla="*/ 14 w 24"/>
                <a:gd name="T3" fmla="*/ 9 h 41"/>
                <a:gd name="T4" fmla="*/ 4 w 24"/>
                <a:gd name="T5" fmla="*/ 10 h 41"/>
                <a:gd name="T6" fmla="*/ 5 w 24"/>
                <a:gd name="T7" fmla="*/ 32 h 41"/>
                <a:gd name="T8" fmla="*/ 20 w 24"/>
                <a:gd name="T9" fmla="*/ 28 h 41"/>
              </a:gdLst>
              <a:ahLst/>
              <a:cxnLst>
                <a:cxn ang="0">
                  <a:pos x="T0" y="T1"/>
                </a:cxn>
                <a:cxn ang="0">
                  <a:pos x="T2" y="T3"/>
                </a:cxn>
                <a:cxn ang="0">
                  <a:pos x="T4" y="T5"/>
                </a:cxn>
                <a:cxn ang="0">
                  <a:pos x="T6" y="T7"/>
                </a:cxn>
                <a:cxn ang="0">
                  <a:pos x="T8" y="T9"/>
                </a:cxn>
              </a:cxnLst>
              <a:rect l="0" t="0" r="r" b="b"/>
              <a:pathLst>
                <a:path w="24" h="41">
                  <a:moveTo>
                    <a:pt x="20" y="28"/>
                  </a:moveTo>
                  <a:cubicBezTo>
                    <a:pt x="24" y="20"/>
                    <a:pt x="14" y="9"/>
                    <a:pt x="14" y="9"/>
                  </a:cubicBezTo>
                  <a:cubicBezTo>
                    <a:pt x="14" y="9"/>
                    <a:pt x="8" y="0"/>
                    <a:pt x="4" y="10"/>
                  </a:cubicBezTo>
                  <a:cubicBezTo>
                    <a:pt x="0" y="20"/>
                    <a:pt x="0" y="23"/>
                    <a:pt x="5" y="32"/>
                  </a:cubicBezTo>
                  <a:cubicBezTo>
                    <a:pt x="9" y="41"/>
                    <a:pt x="16" y="35"/>
                    <a:pt x="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5" name="íşlïḋe"/>
            <p:cNvSpPr/>
            <p:nvPr/>
          </p:nvSpPr>
          <p:spPr bwMode="auto">
            <a:xfrm>
              <a:off x="4279791" y="1281610"/>
              <a:ext cx="57470" cy="91811"/>
            </a:xfrm>
            <a:custGeom>
              <a:avLst/>
              <a:gdLst>
                <a:gd name="T0" fmla="*/ 4 w 25"/>
                <a:gd name="T1" fmla="*/ 34 h 40"/>
                <a:gd name="T2" fmla="*/ 13 w 25"/>
                <a:gd name="T3" fmla="*/ 36 h 40"/>
                <a:gd name="T4" fmla="*/ 21 w 25"/>
                <a:gd name="T5" fmla="*/ 17 h 40"/>
                <a:gd name="T6" fmla="*/ 14 w 25"/>
                <a:gd name="T7" fmla="*/ 10 h 40"/>
                <a:gd name="T8" fmla="*/ 10 w 25"/>
                <a:gd name="T9" fmla="*/ 4 h 40"/>
                <a:gd name="T10" fmla="*/ 0 w 25"/>
                <a:gd name="T11" fmla="*/ 13 h 40"/>
                <a:gd name="T12" fmla="*/ 5 w 25"/>
                <a:gd name="T13" fmla="*/ 25 h 40"/>
                <a:gd name="T14" fmla="*/ 4 w 25"/>
                <a:gd name="T15" fmla="*/ 34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40">
                  <a:moveTo>
                    <a:pt x="4" y="34"/>
                  </a:moveTo>
                  <a:cubicBezTo>
                    <a:pt x="4" y="34"/>
                    <a:pt x="2" y="40"/>
                    <a:pt x="13" y="36"/>
                  </a:cubicBezTo>
                  <a:cubicBezTo>
                    <a:pt x="23" y="31"/>
                    <a:pt x="25" y="21"/>
                    <a:pt x="21" y="17"/>
                  </a:cubicBezTo>
                  <a:cubicBezTo>
                    <a:pt x="18" y="12"/>
                    <a:pt x="14" y="10"/>
                    <a:pt x="14" y="10"/>
                  </a:cubicBezTo>
                  <a:cubicBezTo>
                    <a:pt x="14" y="10"/>
                    <a:pt x="11" y="8"/>
                    <a:pt x="10" y="4"/>
                  </a:cubicBezTo>
                  <a:cubicBezTo>
                    <a:pt x="9" y="0"/>
                    <a:pt x="1" y="9"/>
                    <a:pt x="0" y="13"/>
                  </a:cubicBezTo>
                  <a:cubicBezTo>
                    <a:pt x="0" y="18"/>
                    <a:pt x="1" y="20"/>
                    <a:pt x="5" y="25"/>
                  </a:cubicBezTo>
                  <a:cubicBezTo>
                    <a:pt x="8" y="30"/>
                    <a:pt x="4" y="34"/>
                    <a:pt x="4"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6" name="iŝļîḍé"/>
            <p:cNvSpPr/>
            <p:nvPr/>
          </p:nvSpPr>
          <p:spPr bwMode="auto">
            <a:xfrm>
              <a:off x="4231432" y="1248670"/>
              <a:ext cx="330100" cy="295058"/>
            </a:xfrm>
            <a:custGeom>
              <a:avLst/>
              <a:gdLst>
                <a:gd name="T0" fmla="*/ 138 w 144"/>
                <a:gd name="T1" fmla="*/ 24 h 128"/>
                <a:gd name="T2" fmla="*/ 135 w 144"/>
                <a:gd name="T3" fmla="*/ 20 h 128"/>
                <a:gd name="T4" fmla="*/ 126 w 144"/>
                <a:gd name="T5" fmla="*/ 23 h 128"/>
                <a:gd name="T6" fmla="*/ 117 w 144"/>
                <a:gd name="T7" fmla="*/ 29 h 128"/>
                <a:gd name="T8" fmla="*/ 120 w 144"/>
                <a:gd name="T9" fmla="*/ 23 h 128"/>
                <a:gd name="T10" fmla="*/ 131 w 144"/>
                <a:gd name="T11" fmla="*/ 15 h 128"/>
                <a:gd name="T12" fmla="*/ 138 w 144"/>
                <a:gd name="T13" fmla="*/ 9 h 128"/>
                <a:gd name="T14" fmla="*/ 127 w 144"/>
                <a:gd name="T15" fmla="*/ 5 h 128"/>
                <a:gd name="T16" fmla="*/ 112 w 144"/>
                <a:gd name="T17" fmla="*/ 5 h 128"/>
                <a:gd name="T18" fmla="*/ 102 w 144"/>
                <a:gd name="T19" fmla="*/ 8 h 128"/>
                <a:gd name="T20" fmla="*/ 100 w 144"/>
                <a:gd name="T21" fmla="*/ 24 h 128"/>
                <a:gd name="T22" fmla="*/ 88 w 144"/>
                <a:gd name="T23" fmla="*/ 33 h 128"/>
                <a:gd name="T24" fmla="*/ 83 w 144"/>
                <a:gd name="T25" fmla="*/ 31 h 128"/>
                <a:gd name="T26" fmla="*/ 91 w 144"/>
                <a:gd name="T27" fmla="*/ 26 h 128"/>
                <a:gd name="T28" fmla="*/ 91 w 144"/>
                <a:gd name="T29" fmla="*/ 21 h 128"/>
                <a:gd name="T30" fmla="*/ 82 w 144"/>
                <a:gd name="T31" fmla="*/ 10 h 128"/>
                <a:gd name="T32" fmla="*/ 70 w 144"/>
                <a:gd name="T33" fmla="*/ 12 h 128"/>
                <a:gd name="T34" fmla="*/ 63 w 144"/>
                <a:gd name="T35" fmla="*/ 30 h 128"/>
                <a:gd name="T36" fmla="*/ 58 w 144"/>
                <a:gd name="T37" fmla="*/ 42 h 128"/>
                <a:gd name="T38" fmla="*/ 58 w 144"/>
                <a:gd name="T39" fmla="*/ 52 h 128"/>
                <a:gd name="T40" fmla="*/ 39 w 144"/>
                <a:gd name="T41" fmla="*/ 61 h 128"/>
                <a:gd name="T42" fmla="*/ 35 w 144"/>
                <a:gd name="T43" fmla="*/ 58 h 128"/>
                <a:gd name="T44" fmla="*/ 9 w 144"/>
                <a:gd name="T45" fmla="*/ 90 h 128"/>
                <a:gd name="T46" fmla="*/ 3 w 144"/>
                <a:gd name="T47" fmla="*/ 115 h 128"/>
                <a:gd name="T48" fmla="*/ 20 w 144"/>
                <a:gd name="T49" fmla="*/ 114 h 128"/>
                <a:gd name="T50" fmla="*/ 33 w 144"/>
                <a:gd name="T51" fmla="*/ 82 h 128"/>
                <a:gd name="T52" fmla="*/ 42 w 144"/>
                <a:gd name="T53" fmla="*/ 80 h 128"/>
                <a:gd name="T54" fmla="*/ 56 w 144"/>
                <a:gd name="T55" fmla="*/ 73 h 128"/>
                <a:gd name="T56" fmla="*/ 58 w 144"/>
                <a:gd name="T57" fmla="*/ 79 h 128"/>
                <a:gd name="T58" fmla="*/ 58 w 144"/>
                <a:gd name="T59" fmla="*/ 89 h 128"/>
                <a:gd name="T60" fmla="*/ 76 w 144"/>
                <a:gd name="T61" fmla="*/ 70 h 128"/>
                <a:gd name="T62" fmla="*/ 77 w 144"/>
                <a:gd name="T63" fmla="*/ 60 h 128"/>
                <a:gd name="T64" fmla="*/ 95 w 144"/>
                <a:gd name="T65" fmla="*/ 42 h 128"/>
                <a:gd name="T66" fmla="*/ 95 w 144"/>
                <a:gd name="T67" fmla="*/ 53 h 128"/>
                <a:gd name="T68" fmla="*/ 96 w 144"/>
                <a:gd name="T69" fmla="*/ 67 h 128"/>
                <a:gd name="T70" fmla="*/ 113 w 144"/>
                <a:gd name="T71" fmla="*/ 50 h 128"/>
                <a:gd name="T72" fmla="*/ 116 w 144"/>
                <a:gd name="T73" fmla="*/ 50 h 128"/>
                <a:gd name="T74" fmla="*/ 117 w 144"/>
                <a:gd name="T75" fmla="*/ 87 h 128"/>
                <a:gd name="T76" fmla="*/ 135 w 144"/>
                <a:gd name="T77" fmla="*/ 66 h 128"/>
                <a:gd name="T78" fmla="*/ 134 w 144"/>
                <a:gd name="T79" fmla="*/ 40 h 128"/>
                <a:gd name="T80" fmla="*/ 144 w 144"/>
                <a:gd name="T81" fmla="*/ 28 h 128"/>
                <a:gd name="T82" fmla="*/ 138 w 144"/>
                <a:gd name="T83"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28">
                  <a:moveTo>
                    <a:pt x="138" y="24"/>
                  </a:moveTo>
                  <a:cubicBezTo>
                    <a:pt x="138" y="24"/>
                    <a:pt x="135" y="23"/>
                    <a:pt x="135" y="20"/>
                  </a:cubicBezTo>
                  <a:cubicBezTo>
                    <a:pt x="135" y="20"/>
                    <a:pt x="130" y="17"/>
                    <a:pt x="126" y="23"/>
                  </a:cubicBezTo>
                  <a:cubicBezTo>
                    <a:pt x="122" y="28"/>
                    <a:pt x="120" y="30"/>
                    <a:pt x="117" y="29"/>
                  </a:cubicBezTo>
                  <a:cubicBezTo>
                    <a:pt x="114" y="28"/>
                    <a:pt x="118" y="25"/>
                    <a:pt x="120" y="23"/>
                  </a:cubicBezTo>
                  <a:cubicBezTo>
                    <a:pt x="123" y="22"/>
                    <a:pt x="127" y="16"/>
                    <a:pt x="131" y="15"/>
                  </a:cubicBezTo>
                  <a:cubicBezTo>
                    <a:pt x="136" y="14"/>
                    <a:pt x="138" y="14"/>
                    <a:pt x="138" y="9"/>
                  </a:cubicBezTo>
                  <a:cubicBezTo>
                    <a:pt x="138" y="5"/>
                    <a:pt x="137" y="0"/>
                    <a:pt x="127" y="5"/>
                  </a:cubicBezTo>
                  <a:cubicBezTo>
                    <a:pt x="117" y="10"/>
                    <a:pt x="114" y="9"/>
                    <a:pt x="112" y="5"/>
                  </a:cubicBezTo>
                  <a:cubicBezTo>
                    <a:pt x="109" y="0"/>
                    <a:pt x="103" y="1"/>
                    <a:pt x="102" y="8"/>
                  </a:cubicBezTo>
                  <a:cubicBezTo>
                    <a:pt x="102" y="16"/>
                    <a:pt x="100" y="24"/>
                    <a:pt x="100" y="24"/>
                  </a:cubicBezTo>
                  <a:cubicBezTo>
                    <a:pt x="88" y="33"/>
                    <a:pt x="88" y="33"/>
                    <a:pt x="88" y="33"/>
                  </a:cubicBezTo>
                  <a:cubicBezTo>
                    <a:pt x="88" y="33"/>
                    <a:pt x="79" y="34"/>
                    <a:pt x="83" y="31"/>
                  </a:cubicBezTo>
                  <a:cubicBezTo>
                    <a:pt x="87" y="27"/>
                    <a:pt x="91" y="26"/>
                    <a:pt x="91" y="26"/>
                  </a:cubicBezTo>
                  <a:cubicBezTo>
                    <a:pt x="91" y="21"/>
                    <a:pt x="91" y="21"/>
                    <a:pt x="91" y="21"/>
                  </a:cubicBezTo>
                  <a:cubicBezTo>
                    <a:pt x="91" y="21"/>
                    <a:pt x="84" y="15"/>
                    <a:pt x="82" y="10"/>
                  </a:cubicBezTo>
                  <a:cubicBezTo>
                    <a:pt x="80" y="4"/>
                    <a:pt x="71" y="2"/>
                    <a:pt x="70" y="12"/>
                  </a:cubicBezTo>
                  <a:cubicBezTo>
                    <a:pt x="69" y="22"/>
                    <a:pt x="68" y="27"/>
                    <a:pt x="63" y="30"/>
                  </a:cubicBezTo>
                  <a:cubicBezTo>
                    <a:pt x="58" y="34"/>
                    <a:pt x="48" y="39"/>
                    <a:pt x="58" y="42"/>
                  </a:cubicBezTo>
                  <a:cubicBezTo>
                    <a:pt x="67" y="45"/>
                    <a:pt x="61" y="48"/>
                    <a:pt x="58" y="52"/>
                  </a:cubicBezTo>
                  <a:cubicBezTo>
                    <a:pt x="54" y="56"/>
                    <a:pt x="42" y="65"/>
                    <a:pt x="39" y="61"/>
                  </a:cubicBezTo>
                  <a:cubicBezTo>
                    <a:pt x="35" y="58"/>
                    <a:pt x="35" y="58"/>
                    <a:pt x="35" y="58"/>
                  </a:cubicBezTo>
                  <a:cubicBezTo>
                    <a:pt x="35" y="58"/>
                    <a:pt x="18" y="82"/>
                    <a:pt x="9" y="90"/>
                  </a:cubicBezTo>
                  <a:cubicBezTo>
                    <a:pt x="1" y="97"/>
                    <a:pt x="0" y="105"/>
                    <a:pt x="3" y="115"/>
                  </a:cubicBezTo>
                  <a:cubicBezTo>
                    <a:pt x="5" y="126"/>
                    <a:pt x="17" y="128"/>
                    <a:pt x="20" y="114"/>
                  </a:cubicBezTo>
                  <a:cubicBezTo>
                    <a:pt x="22" y="100"/>
                    <a:pt x="29" y="88"/>
                    <a:pt x="33" y="82"/>
                  </a:cubicBezTo>
                  <a:cubicBezTo>
                    <a:pt x="37" y="75"/>
                    <a:pt x="42" y="80"/>
                    <a:pt x="42" y="80"/>
                  </a:cubicBezTo>
                  <a:cubicBezTo>
                    <a:pt x="42" y="80"/>
                    <a:pt x="51" y="80"/>
                    <a:pt x="56" y="73"/>
                  </a:cubicBezTo>
                  <a:cubicBezTo>
                    <a:pt x="60" y="66"/>
                    <a:pt x="60" y="76"/>
                    <a:pt x="58" y="79"/>
                  </a:cubicBezTo>
                  <a:cubicBezTo>
                    <a:pt x="56" y="82"/>
                    <a:pt x="49" y="89"/>
                    <a:pt x="58" y="89"/>
                  </a:cubicBezTo>
                  <a:cubicBezTo>
                    <a:pt x="66" y="89"/>
                    <a:pt x="73" y="80"/>
                    <a:pt x="76" y="70"/>
                  </a:cubicBezTo>
                  <a:cubicBezTo>
                    <a:pt x="77" y="60"/>
                    <a:pt x="77" y="60"/>
                    <a:pt x="77" y="60"/>
                  </a:cubicBezTo>
                  <a:cubicBezTo>
                    <a:pt x="77" y="60"/>
                    <a:pt x="88" y="47"/>
                    <a:pt x="95" y="42"/>
                  </a:cubicBezTo>
                  <a:cubicBezTo>
                    <a:pt x="95" y="53"/>
                    <a:pt x="95" y="53"/>
                    <a:pt x="95" y="53"/>
                  </a:cubicBezTo>
                  <a:cubicBezTo>
                    <a:pt x="95" y="53"/>
                    <a:pt x="86" y="65"/>
                    <a:pt x="96" y="67"/>
                  </a:cubicBezTo>
                  <a:cubicBezTo>
                    <a:pt x="106" y="69"/>
                    <a:pt x="110" y="61"/>
                    <a:pt x="113" y="50"/>
                  </a:cubicBezTo>
                  <a:cubicBezTo>
                    <a:pt x="116" y="50"/>
                    <a:pt x="116" y="50"/>
                    <a:pt x="116" y="50"/>
                  </a:cubicBezTo>
                  <a:cubicBezTo>
                    <a:pt x="117" y="87"/>
                    <a:pt x="117" y="87"/>
                    <a:pt x="117" y="87"/>
                  </a:cubicBezTo>
                  <a:cubicBezTo>
                    <a:pt x="117" y="87"/>
                    <a:pt x="132" y="87"/>
                    <a:pt x="135" y="66"/>
                  </a:cubicBezTo>
                  <a:cubicBezTo>
                    <a:pt x="134" y="40"/>
                    <a:pt x="134" y="40"/>
                    <a:pt x="134" y="40"/>
                  </a:cubicBezTo>
                  <a:cubicBezTo>
                    <a:pt x="134" y="40"/>
                    <a:pt x="143" y="34"/>
                    <a:pt x="144" y="28"/>
                  </a:cubicBezTo>
                  <a:cubicBezTo>
                    <a:pt x="144" y="23"/>
                    <a:pt x="138" y="24"/>
                    <a:pt x="138"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7" name="íṧḷídé"/>
            <p:cNvSpPr/>
            <p:nvPr/>
          </p:nvSpPr>
          <p:spPr bwMode="auto">
            <a:xfrm>
              <a:off x="4768283" y="1194004"/>
              <a:ext cx="52564" cy="82700"/>
            </a:xfrm>
            <a:custGeom>
              <a:avLst/>
              <a:gdLst>
                <a:gd name="T0" fmla="*/ 10 w 23"/>
                <a:gd name="T1" fmla="*/ 6 h 36"/>
                <a:gd name="T2" fmla="*/ 3 w 23"/>
                <a:gd name="T3" fmla="*/ 10 h 36"/>
                <a:gd name="T4" fmla="*/ 3 w 23"/>
                <a:gd name="T5" fmla="*/ 30 h 36"/>
                <a:gd name="T6" fmla="*/ 19 w 23"/>
                <a:gd name="T7" fmla="*/ 30 h 36"/>
                <a:gd name="T8" fmla="*/ 18 w 23"/>
                <a:gd name="T9" fmla="*/ 14 h 36"/>
                <a:gd name="T10" fmla="*/ 10 w 23"/>
                <a:gd name="T11" fmla="*/ 6 h 36"/>
              </a:gdLst>
              <a:ahLst/>
              <a:cxnLst>
                <a:cxn ang="0">
                  <a:pos x="T0" y="T1"/>
                </a:cxn>
                <a:cxn ang="0">
                  <a:pos x="T2" y="T3"/>
                </a:cxn>
                <a:cxn ang="0">
                  <a:pos x="T4" y="T5"/>
                </a:cxn>
                <a:cxn ang="0">
                  <a:pos x="T6" y="T7"/>
                </a:cxn>
                <a:cxn ang="0">
                  <a:pos x="T8" y="T9"/>
                </a:cxn>
                <a:cxn ang="0">
                  <a:pos x="T10" y="T11"/>
                </a:cxn>
              </a:cxnLst>
              <a:rect l="0" t="0" r="r" b="b"/>
              <a:pathLst>
                <a:path w="23" h="36">
                  <a:moveTo>
                    <a:pt x="10" y="6"/>
                  </a:moveTo>
                  <a:cubicBezTo>
                    <a:pt x="10" y="6"/>
                    <a:pt x="6" y="0"/>
                    <a:pt x="3" y="10"/>
                  </a:cubicBezTo>
                  <a:cubicBezTo>
                    <a:pt x="0" y="19"/>
                    <a:pt x="4" y="24"/>
                    <a:pt x="3" y="30"/>
                  </a:cubicBezTo>
                  <a:cubicBezTo>
                    <a:pt x="2" y="36"/>
                    <a:pt x="15" y="34"/>
                    <a:pt x="19" y="30"/>
                  </a:cubicBezTo>
                  <a:cubicBezTo>
                    <a:pt x="23" y="27"/>
                    <a:pt x="23" y="18"/>
                    <a:pt x="18" y="14"/>
                  </a:cubicBezTo>
                  <a:cubicBezTo>
                    <a:pt x="12" y="9"/>
                    <a:pt x="10" y="6"/>
                    <a:pt x="1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8" name="îSḻiḋe"/>
            <p:cNvSpPr/>
            <p:nvPr/>
          </p:nvSpPr>
          <p:spPr bwMode="auto">
            <a:xfrm>
              <a:off x="4726932" y="1285815"/>
              <a:ext cx="61675" cy="80598"/>
            </a:xfrm>
            <a:custGeom>
              <a:avLst/>
              <a:gdLst>
                <a:gd name="T0" fmla="*/ 8 w 27"/>
                <a:gd name="T1" fmla="*/ 31 h 35"/>
                <a:gd name="T2" fmla="*/ 21 w 27"/>
                <a:gd name="T3" fmla="*/ 25 h 35"/>
                <a:gd name="T4" fmla="*/ 16 w 27"/>
                <a:gd name="T5" fmla="*/ 8 h 35"/>
                <a:gd name="T6" fmla="*/ 8 w 27"/>
                <a:gd name="T7" fmla="*/ 4 h 35"/>
                <a:gd name="T8" fmla="*/ 2 w 27"/>
                <a:gd name="T9" fmla="*/ 19 h 35"/>
                <a:gd name="T10" fmla="*/ 8 w 27"/>
                <a:gd name="T11" fmla="*/ 31 h 35"/>
              </a:gdLst>
              <a:ahLst/>
              <a:cxnLst>
                <a:cxn ang="0">
                  <a:pos x="T0" y="T1"/>
                </a:cxn>
                <a:cxn ang="0">
                  <a:pos x="T2" y="T3"/>
                </a:cxn>
                <a:cxn ang="0">
                  <a:pos x="T4" y="T5"/>
                </a:cxn>
                <a:cxn ang="0">
                  <a:pos x="T6" y="T7"/>
                </a:cxn>
                <a:cxn ang="0">
                  <a:pos x="T8" y="T9"/>
                </a:cxn>
                <a:cxn ang="0">
                  <a:pos x="T10" y="T11"/>
                </a:cxn>
              </a:cxnLst>
              <a:rect l="0" t="0" r="r" b="b"/>
              <a:pathLst>
                <a:path w="27" h="35">
                  <a:moveTo>
                    <a:pt x="8" y="31"/>
                  </a:moveTo>
                  <a:cubicBezTo>
                    <a:pt x="8" y="31"/>
                    <a:pt x="15" y="35"/>
                    <a:pt x="21" y="25"/>
                  </a:cubicBezTo>
                  <a:cubicBezTo>
                    <a:pt x="27" y="14"/>
                    <a:pt x="16" y="8"/>
                    <a:pt x="16" y="8"/>
                  </a:cubicBezTo>
                  <a:cubicBezTo>
                    <a:pt x="16" y="8"/>
                    <a:pt x="13" y="0"/>
                    <a:pt x="8" y="4"/>
                  </a:cubicBezTo>
                  <a:cubicBezTo>
                    <a:pt x="3" y="7"/>
                    <a:pt x="0" y="13"/>
                    <a:pt x="2" y="19"/>
                  </a:cubicBezTo>
                  <a:cubicBezTo>
                    <a:pt x="5" y="25"/>
                    <a:pt x="7" y="23"/>
                    <a:pt x="8"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49" name="í$ḻîḓè"/>
            <p:cNvSpPr/>
            <p:nvPr/>
          </p:nvSpPr>
          <p:spPr bwMode="auto">
            <a:xfrm>
              <a:off x="4635121" y="1341182"/>
              <a:ext cx="160495" cy="198341"/>
            </a:xfrm>
            <a:custGeom>
              <a:avLst/>
              <a:gdLst>
                <a:gd name="T0" fmla="*/ 63 w 70"/>
                <a:gd name="T1" fmla="*/ 12 h 86"/>
                <a:gd name="T2" fmla="*/ 15 w 70"/>
                <a:gd name="T3" fmla="*/ 58 h 86"/>
                <a:gd name="T4" fmla="*/ 17 w 70"/>
                <a:gd name="T5" fmla="*/ 76 h 86"/>
                <a:gd name="T6" fmla="*/ 33 w 70"/>
                <a:gd name="T7" fmla="*/ 73 h 86"/>
                <a:gd name="T8" fmla="*/ 70 w 70"/>
                <a:gd name="T9" fmla="*/ 14 h 86"/>
                <a:gd name="T10" fmla="*/ 70 w 70"/>
                <a:gd name="T11" fmla="*/ 10 h 86"/>
                <a:gd name="T12" fmla="*/ 63 w 70"/>
                <a:gd name="T13" fmla="*/ 12 h 86"/>
              </a:gdLst>
              <a:ahLst/>
              <a:cxnLst>
                <a:cxn ang="0">
                  <a:pos x="T0" y="T1"/>
                </a:cxn>
                <a:cxn ang="0">
                  <a:pos x="T2" y="T3"/>
                </a:cxn>
                <a:cxn ang="0">
                  <a:pos x="T4" y="T5"/>
                </a:cxn>
                <a:cxn ang="0">
                  <a:pos x="T6" y="T7"/>
                </a:cxn>
                <a:cxn ang="0">
                  <a:pos x="T8" y="T9"/>
                </a:cxn>
                <a:cxn ang="0">
                  <a:pos x="T10" y="T11"/>
                </a:cxn>
                <a:cxn ang="0">
                  <a:pos x="T12" y="T13"/>
                </a:cxn>
              </a:cxnLst>
              <a:rect l="0" t="0" r="r" b="b"/>
              <a:pathLst>
                <a:path w="70" h="86">
                  <a:moveTo>
                    <a:pt x="63" y="12"/>
                  </a:moveTo>
                  <a:cubicBezTo>
                    <a:pt x="56" y="25"/>
                    <a:pt x="29" y="52"/>
                    <a:pt x="15" y="58"/>
                  </a:cubicBezTo>
                  <a:cubicBezTo>
                    <a:pt x="0" y="64"/>
                    <a:pt x="17" y="76"/>
                    <a:pt x="17" y="76"/>
                  </a:cubicBezTo>
                  <a:cubicBezTo>
                    <a:pt x="17" y="76"/>
                    <a:pt x="24" y="86"/>
                    <a:pt x="33" y="73"/>
                  </a:cubicBezTo>
                  <a:cubicBezTo>
                    <a:pt x="43" y="60"/>
                    <a:pt x="59" y="40"/>
                    <a:pt x="70" y="14"/>
                  </a:cubicBezTo>
                  <a:cubicBezTo>
                    <a:pt x="70" y="12"/>
                    <a:pt x="70" y="10"/>
                    <a:pt x="70" y="10"/>
                  </a:cubicBezTo>
                  <a:cubicBezTo>
                    <a:pt x="70" y="10"/>
                    <a:pt x="70" y="0"/>
                    <a:pt x="6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0" name="ïŝḷíḍe"/>
            <p:cNvSpPr/>
            <p:nvPr/>
          </p:nvSpPr>
          <p:spPr bwMode="auto">
            <a:xfrm>
              <a:off x="4850282" y="1255679"/>
              <a:ext cx="119845" cy="108632"/>
            </a:xfrm>
            <a:custGeom>
              <a:avLst/>
              <a:gdLst>
                <a:gd name="T0" fmla="*/ 37 w 52"/>
                <a:gd name="T1" fmla="*/ 2 h 47"/>
                <a:gd name="T2" fmla="*/ 10 w 52"/>
                <a:gd name="T3" fmla="*/ 11 h 47"/>
                <a:gd name="T4" fmla="*/ 6 w 52"/>
                <a:gd name="T5" fmla="*/ 21 h 47"/>
                <a:gd name="T6" fmla="*/ 19 w 52"/>
                <a:gd name="T7" fmla="*/ 29 h 47"/>
                <a:gd name="T8" fmla="*/ 25 w 52"/>
                <a:gd name="T9" fmla="*/ 32 h 47"/>
                <a:gd name="T10" fmla="*/ 20 w 52"/>
                <a:gd name="T11" fmla="*/ 47 h 47"/>
                <a:gd name="T12" fmla="*/ 36 w 52"/>
                <a:gd name="T13" fmla="*/ 41 h 47"/>
                <a:gd name="T14" fmla="*/ 51 w 52"/>
                <a:gd name="T15" fmla="*/ 17 h 47"/>
                <a:gd name="T16" fmla="*/ 37 w 52"/>
                <a:gd name="T1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7">
                  <a:moveTo>
                    <a:pt x="37" y="2"/>
                  </a:moveTo>
                  <a:cubicBezTo>
                    <a:pt x="27" y="5"/>
                    <a:pt x="10" y="11"/>
                    <a:pt x="10" y="11"/>
                  </a:cubicBezTo>
                  <a:cubicBezTo>
                    <a:pt x="10" y="11"/>
                    <a:pt x="0" y="14"/>
                    <a:pt x="6" y="21"/>
                  </a:cubicBezTo>
                  <a:cubicBezTo>
                    <a:pt x="12" y="28"/>
                    <a:pt x="12" y="33"/>
                    <a:pt x="19" y="29"/>
                  </a:cubicBezTo>
                  <a:cubicBezTo>
                    <a:pt x="27" y="26"/>
                    <a:pt x="27" y="28"/>
                    <a:pt x="25" y="32"/>
                  </a:cubicBezTo>
                  <a:cubicBezTo>
                    <a:pt x="24" y="36"/>
                    <a:pt x="19" y="43"/>
                    <a:pt x="20" y="47"/>
                  </a:cubicBezTo>
                  <a:cubicBezTo>
                    <a:pt x="20" y="47"/>
                    <a:pt x="32" y="46"/>
                    <a:pt x="36" y="41"/>
                  </a:cubicBezTo>
                  <a:cubicBezTo>
                    <a:pt x="39" y="35"/>
                    <a:pt x="50" y="24"/>
                    <a:pt x="51" y="17"/>
                  </a:cubicBezTo>
                  <a:cubicBezTo>
                    <a:pt x="52" y="9"/>
                    <a:pt x="46" y="0"/>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1" name="íṩļiḋe"/>
            <p:cNvSpPr/>
            <p:nvPr/>
          </p:nvSpPr>
          <p:spPr bwMode="auto">
            <a:xfrm>
              <a:off x="4839068" y="1362208"/>
              <a:ext cx="100922" cy="66581"/>
            </a:xfrm>
            <a:custGeom>
              <a:avLst/>
              <a:gdLst>
                <a:gd name="T0" fmla="*/ 31 w 44"/>
                <a:gd name="T1" fmla="*/ 3 h 29"/>
                <a:gd name="T2" fmla="*/ 8 w 44"/>
                <a:gd name="T3" fmla="*/ 9 h 29"/>
                <a:gd name="T4" fmla="*/ 7 w 44"/>
                <a:gd name="T5" fmla="*/ 20 h 29"/>
                <a:gd name="T6" fmla="*/ 31 w 44"/>
                <a:gd name="T7" fmla="*/ 23 h 29"/>
                <a:gd name="T8" fmla="*/ 44 w 44"/>
                <a:gd name="T9" fmla="*/ 2 h 29"/>
                <a:gd name="T10" fmla="*/ 31 w 44"/>
                <a:gd name="T11" fmla="*/ 3 h 29"/>
              </a:gdLst>
              <a:ahLst/>
              <a:cxnLst>
                <a:cxn ang="0">
                  <a:pos x="T0" y="T1"/>
                </a:cxn>
                <a:cxn ang="0">
                  <a:pos x="T2" y="T3"/>
                </a:cxn>
                <a:cxn ang="0">
                  <a:pos x="T4" y="T5"/>
                </a:cxn>
                <a:cxn ang="0">
                  <a:pos x="T6" y="T7"/>
                </a:cxn>
                <a:cxn ang="0">
                  <a:pos x="T8" y="T9"/>
                </a:cxn>
                <a:cxn ang="0">
                  <a:pos x="T10" y="T11"/>
                </a:cxn>
              </a:cxnLst>
              <a:rect l="0" t="0" r="r" b="b"/>
              <a:pathLst>
                <a:path w="44" h="29">
                  <a:moveTo>
                    <a:pt x="31" y="3"/>
                  </a:moveTo>
                  <a:cubicBezTo>
                    <a:pt x="24" y="6"/>
                    <a:pt x="8" y="9"/>
                    <a:pt x="8" y="9"/>
                  </a:cubicBezTo>
                  <a:cubicBezTo>
                    <a:pt x="8" y="9"/>
                    <a:pt x="0" y="13"/>
                    <a:pt x="7" y="20"/>
                  </a:cubicBezTo>
                  <a:cubicBezTo>
                    <a:pt x="13" y="27"/>
                    <a:pt x="22" y="29"/>
                    <a:pt x="31" y="23"/>
                  </a:cubicBezTo>
                  <a:cubicBezTo>
                    <a:pt x="41" y="17"/>
                    <a:pt x="43" y="13"/>
                    <a:pt x="44" y="2"/>
                  </a:cubicBezTo>
                  <a:cubicBezTo>
                    <a:pt x="44" y="2"/>
                    <a:pt x="38" y="0"/>
                    <a:pt x="3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2" name="îṡlïḍé"/>
            <p:cNvSpPr/>
            <p:nvPr/>
          </p:nvSpPr>
          <p:spPr bwMode="auto">
            <a:xfrm>
              <a:off x="5091374" y="1186995"/>
              <a:ext cx="250203" cy="276135"/>
            </a:xfrm>
            <a:custGeom>
              <a:avLst/>
              <a:gdLst>
                <a:gd name="T0" fmla="*/ 108 w 109"/>
                <a:gd name="T1" fmla="*/ 54 h 120"/>
                <a:gd name="T2" fmla="*/ 97 w 109"/>
                <a:gd name="T3" fmla="*/ 52 h 120"/>
                <a:gd name="T4" fmla="*/ 84 w 109"/>
                <a:gd name="T5" fmla="*/ 58 h 120"/>
                <a:gd name="T6" fmla="*/ 89 w 109"/>
                <a:gd name="T7" fmla="*/ 43 h 120"/>
                <a:gd name="T8" fmla="*/ 85 w 109"/>
                <a:gd name="T9" fmla="*/ 10 h 120"/>
                <a:gd name="T10" fmla="*/ 70 w 109"/>
                <a:gd name="T11" fmla="*/ 16 h 120"/>
                <a:gd name="T12" fmla="*/ 68 w 109"/>
                <a:gd name="T13" fmla="*/ 53 h 120"/>
                <a:gd name="T14" fmla="*/ 53 w 109"/>
                <a:gd name="T15" fmla="*/ 72 h 120"/>
                <a:gd name="T16" fmla="*/ 11 w 109"/>
                <a:gd name="T17" fmla="*/ 79 h 120"/>
                <a:gd name="T18" fmla="*/ 2 w 109"/>
                <a:gd name="T19" fmla="*/ 89 h 120"/>
                <a:gd name="T20" fmla="*/ 20 w 109"/>
                <a:gd name="T21" fmla="*/ 100 h 120"/>
                <a:gd name="T22" fmla="*/ 31 w 109"/>
                <a:gd name="T23" fmla="*/ 98 h 120"/>
                <a:gd name="T24" fmla="*/ 41 w 109"/>
                <a:gd name="T25" fmla="*/ 94 h 120"/>
                <a:gd name="T26" fmla="*/ 49 w 109"/>
                <a:gd name="T27" fmla="*/ 90 h 120"/>
                <a:gd name="T28" fmla="*/ 54 w 109"/>
                <a:gd name="T29" fmla="*/ 92 h 120"/>
                <a:gd name="T30" fmla="*/ 32 w 109"/>
                <a:gd name="T31" fmla="*/ 110 h 120"/>
                <a:gd name="T32" fmla="*/ 35 w 109"/>
                <a:gd name="T33" fmla="*/ 119 h 120"/>
                <a:gd name="T34" fmla="*/ 70 w 109"/>
                <a:gd name="T35" fmla="*/ 92 h 120"/>
                <a:gd name="T36" fmla="*/ 89 w 109"/>
                <a:gd name="T37" fmla="*/ 72 h 120"/>
                <a:gd name="T38" fmla="*/ 108 w 109"/>
                <a:gd name="T39" fmla="*/ 5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120">
                  <a:moveTo>
                    <a:pt x="108" y="54"/>
                  </a:moveTo>
                  <a:cubicBezTo>
                    <a:pt x="109" y="45"/>
                    <a:pt x="101" y="49"/>
                    <a:pt x="97" y="52"/>
                  </a:cubicBezTo>
                  <a:cubicBezTo>
                    <a:pt x="94" y="54"/>
                    <a:pt x="86" y="57"/>
                    <a:pt x="84" y="58"/>
                  </a:cubicBezTo>
                  <a:cubicBezTo>
                    <a:pt x="84" y="58"/>
                    <a:pt x="86" y="48"/>
                    <a:pt x="89" y="43"/>
                  </a:cubicBezTo>
                  <a:cubicBezTo>
                    <a:pt x="92" y="37"/>
                    <a:pt x="96" y="21"/>
                    <a:pt x="85" y="10"/>
                  </a:cubicBezTo>
                  <a:cubicBezTo>
                    <a:pt x="74" y="0"/>
                    <a:pt x="72" y="5"/>
                    <a:pt x="70" y="16"/>
                  </a:cubicBezTo>
                  <a:cubicBezTo>
                    <a:pt x="67" y="26"/>
                    <a:pt x="72" y="36"/>
                    <a:pt x="68" y="53"/>
                  </a:cubicBezTo>
                  <a:cubicBezTo>
                    <a:pt x="64" y="70"/>
                    <a:pt x="64" y="68"/>
                    <a:pt x="53" y="72"/>
                  </a:cubicBezTo>
                  <a:cubicBezTo>
                    <a:pt x="42" y="76"/>
                    <a:pt x="27" y="81"/>
                    <a:pt x="11" y="79"/>
                  </a:cubicBezTo>
                  <a:cubicBezTo>
                    <a:pt x="3" y="78"/>
                    <a:pt x="0" y="75"/>
                    <a:pt x="2" y="89"/>
                  </a:cubicBezTo>
                  <a:cubicBezTo>
                    <a:pt x="2" y="89"/>
                    <a:pt x="4" y="97"/>
                    <a:pt x="20" y="100"/>
                  </a:cubicBezTo>
                  <a:cubicBezTo>
                    <a:pt x="24" y="101"/>
                    <a:pt x="27" y="99"/>
                    <a:pt x="31" y="98"/>
                  </a:cubicBezTo>
                  <a:cubicBezTo>
                    <a:pt x="35" y="98"/>
                    <a:pt x="38" y="96"/>
                    <a:pt x="41" y="94"/>
                  </a:cubicBezTo>
                  <a:cubicBezTo>
                    <a:pt x="46" y="92"/>
                    <a:pt x="49" y="90"/>
                    <a:pt x="49" y="90"/>
                  </a:cubicBezTo>
                  <a:cubicBezTo>
                    <a:pt x="49" y="90"/>
                    <a:pt x="55" y="89"/>
                    <a:pt x="54" y="92"/>
                  </a:cubicBezTo>
                  <a:cubicBezTo>
                    <a:pt x="53" y="95"/>
                    <a:pt x="47" y="104"/>
                    <a:pt x="32" y="110"/>
                  </a:cubicBezTo>
                  <a:cubicBezTo>
                    <a:pt x="17" y="116"/>
                    <a:pt x="29" y="120"/>
                    <a:pt x="35" y="119"/>
                  </a:cubicBezTo>
                  <a:cubicBezTo>
                    <a:pt x="40" y="118"/>
                    <a:pt x="61" y="116"/>
                    <a:pt x="70" y="92"/>
                  </a:cubicBezTo>
                  <a:cubicBezTo>
                    <a:pt x="80" y="69"/>
                    <a:pt x="89" y="72"/>
                    <a:pt x="89" y="72"/>
                  </a:cubicBezTo>
                  <a:cubicBezTo>
                    <a:pt x="89" y="72"/>
                    <a:pt x="107" y="63"/>
                    <a:pt x="108"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3" name="iS1îḓè"/>
            <p:cNvSpPr/>
            <p:nvPr/>
          </p:nvSpPr>
          <p:spPr bwMode="auto">
            <a:xfrm>
              <a:off x="5288313" y="1394447"/>
              <a:ext cx="71487" cy="82700"/>
            </a:xfrm>
            <a:custGeom>
              <a:avLst/>
              <a:gdLst>
                <a:gd name="T0" fmla="*/ 17 w 31"/>
                <a:gd name="T1" fmla="*/ 6 h 36"/>
                <a:gd name="T2" fmla="*/ 3 w 31"/>
                <a:gd name="T3" fmla="*/ 7 h 36"/>
                <a:gd name="T4" fmla="*/ 9 w 31"/>
                <a:gd name="T5" fmla="*/ 27 h 36"/>
                <a:gd name="T6" fmla="*/ 12 w 31"/>
                <a:gd name="T7" fmla="*/ 36 h 36"/>
                <a:gd name="T8" fmla="*/ 26 w 31"/>
                <a:gd name="T9" fmla="*/ 17 h 36"/>
                <a:gd name="T10" fmla="*/ 17 w 31"/>
                <a:gd name="T11" fmla="*/ 6 h 36"/>
              </a:gdLst>
              <a:ahLst/>
              <a:cxnLst>
                <a:cxn ang="0">
                  <a:pos x="T0" y="T1"/>
                </a:cxn>
                <a:cxn ang="0">
                  <a:pos x="T2" y="T3"/>
                </a:cxn>
                <a:cxn ang="0">
                  <a:pos x="T4" y="T5"/>
                </a:cxn>
                <a:cxn ang="0">
                  <a:pos x="T6" y="T7"/>
                </a:cxn>
                <a:cxn ang="0">
                  <a:pos x="T8" y="T9"/>
                </a:cxn>
                <a:cxn ang="0">
                  <a:pos x="T10" y="T11"/>
                </a:cxn>
              </a:cxnLst>
              <a:rect l="0" t="0" r="r" b="b"/>
              <a:pathLst>
                <a:path w="31" h="36">
                  <a:moveTo>
                    <a:pt x="17" y="6"/>
                  </a:moveTo>
                  <a:cubicBezTo>
                    <a:pt x="17" y="6"/>
                    <a:pt x="6" y="0"/>
                    <a:pt x="3" y="7"/>
                  </a:cubicBezTo>
                  <a:cubicBezTo>
                    <a:pt x="0" y="14"/>
                    <a:pt x="6" y="23"/>
                    <a:pt x="9" y="27"/>
                  </a:cubicBezTo>
                  <a:cubicBezTo>
                    <a:pt x="12" y="31"/>
                    <a:pt x="5" y="36"/>
                    <a:pt x="12" y="36"/>
                  </a:cubicBezTo>
                  <a:cubicBezTo>
                    <a:pt x="20" y="36"/>
                    <a:pt x="31" y="33"/>
                    <a:pt x="26" y="17"/>
                  </a:cubicBezTo>
                  <a:cubicBezTo>
                    <a:pt x="23" y="10"/>
                    <a:pt x="17" y="6"/>
                    <a:pt x="1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4" name="íṡḷiḑê"/>
            <p:cNvSpPr/>
            <p:nvPr/>
          </p:nvSpPr>
          <p:spPr bwMode="auto">
            <a:xfrm>
              <a:off x="5490157" y="1294926"/>
              <a:ext cx="41350" cy="64478"/>
            </a:xfrm>
            <a:custGeom>
              <a:avLst/>
              <a:gdLst>
                <a:gd name="T0" fmla="*/ 11 w 18"/>
                <a:gd name="T1" fmla="*/ 27 h 28"/>
                <a:gd name="T2" fmla="*/ 17 w 18"/>
                <a:gd name="T3" fmla="*/ 10 h 28"/>
                <a:gd name="T4" fmla="*/ 14 w 18"/>
                <a:gd name="T5" fmla="*/ 4 h 28"/>
                <a:gd name="T6" fmla="*/ 8 w 18"/>
                <a:gd name="T7" fmla="*/ 0 h 28"/>
                <a:gd name="T8" fmla="*/ 1 w 18"/>
                <a:gd name="T9" fmla="*/ 12 h 28"/>
                <a:gd name="T10" fmla="*/ 11 w 18"/>
                <a:gd name="T11" fmla="*/ 27 h 28"/>
              </a:gdLst>
              <a:ahLst/>
              <a:cxnLst>
                <a:cxn ang="0">
                  <a:pos x="T0" y="T1"/>
                </a:cxn>
                <a:cxn ang="0">
                  <a:pos x="T2" y="T3"/>
                </a:cxn>
                <a:cxn ang="0">
                  <a:pos x="T4" y="T5"/>
                </a:cxn>
                <a:cxn ang="0">
                  <a:pos x="T6" y="T7"/>
                </a:cxn>
                <a:cxn ang="0">
                  <a:pos x="T8" y="T9"/>
                </a:cxn>
                <a:cxn ang="0">
                  <a:pos x="T10" y="T11"/>
                </a:cxn>
              </a:cxnLst>
              <a:rect l="0" t="0" r="r" b="b"/>
              <a:pathLst>
                <a:path w="18" h="28">
                  <a:moveTo>
                    <a:pt x="11" y="27"/>
                  </a:moveTo>
                  <a:cubicBezTo>
                    <a:pt x="15" y="25"/>
                    <a:pt x="18" y="21"/>
                    <a:pt x="17" y="10"/>
                  </a:cubicBezTo>
                  <a:cubicBezTo>
                    <a:pt x="16" y="7"/>
                    <a:pt x="15" y="6"/>
                    <a:pt x="14" y="4"/>
                  </a:cubicBezTo>
                  <a:cubicBezTo>
                    <a:pt x="11" y="2"/>
                    <a:pt x="9" y="0"/>
                    <a:pt x="8" y="0"/>
                  </a:cubicBezTo>
                  <a:cubicBezTo>
                    <a:pt x="6" y="0"/>
                    <a:pt x="0" y="2"/>
                    <a:pt x="1" y="12"/>
                  </a:cubicBezTo>
                  <a:cubicBezTo>
                    <a:pt x="2" y="21"/>
                    <a:pt x="7" y="28"/>
                    <a:pt x="1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5" name="iṩ1íḓê"/>
            <p:cNvSpPr/>
            <p:nvPr/>
          </p:nvSpPr>
          <p:spPr bwMode="auto">
            <a:xfrm>
              <a:off x="5464927" y="1142842"/>
              <a:ext cx="275434" cy="373553"/>
            </a:xfrm>
            <a:custGeom>
              <a:avLst/>
              <a:gdLst>
                <a:gd name="T0" fmla="*/ 100 w 120"/>
                <a:gd name="T1" fmla="*/ 60 h 162"/>
                <a:gd name="T2" fmla="*/ 107 w 120"/>
                <a:gd name="T3" fmla="*/ 27 h 162"/>
                <a:gd name="T4" fmla="*/ 95 w 120"/>
                <a:gd name="T5" fmla="*/ 23 h 162"/>
                <a:gd name="T6" fmla="*/ 91 w 120"/>
                <a:gd name="T7" fmla="*/ 3 h 162"/>
                <a:gd name="T8" fmla="*/ 84 w 120"/>
                <a:gd name="T9" fmla="*/ 9 h 162"/>
                <a:gd name="T10" fmla="*/ 77 w 120"/>
                <a:gd name="T11" fmla="*/ 19 h 162"/>
                <a:gd name="T12" fmla="*/ 69 w 120"/>
                <a:gd name="T13" fmla="*/ 19 h 162"/>
                <a:gd name="T14" fmla="*/ 56 w 120"/>
                <a:gd name="T15" fmla="*/ 28 h 162"/>
                <a:gd name="T16" fmla="*/ 60 w 120"/>
                <a:gd name="T17" fmla="*/ 33 h 162"/>
                <a:gd name="T18" fmla="*/ 59 w 120"/>
                <a:gd name="T19" fmla="*/ 43 h 162"/>
                <a:gd name="T20" fmla="*/ 50 w 120"/>
                <a:gd name="T21" fmla="*/ 52 h 162"/>
                <a:gd name="T22" fmla="*/ 52 w 120"/>
                <a:gd name="T23" fmla="*/ 60 h 162"/>
                <a:gd name="T24" fmla="*/ 48 w 120"/>
                <a:gd name="T25" fmla="*/ 56 h 162"/>
                <a:gd name="T26" fmla="*/ 32 w 120"/>
                <a:gd name="T27" fmla="*/ 37 h 162"/>
                <a:gd name="T28" fmla="*/ 26 w 120"/>
                <a:gd name="T29" fmla="*/ 50 h 162"/>
                <a:gd name="T30" fmla="*/ 33 w 120"/>
                <a:gd name="T31" fmla="*/ 76 h 162"/>
                <a:gd name="T32" fmla="*/ 45 w 120"/>
                <a:gd name="T33" fmla="*/ 77 h 162"/>
                <a:gd name="T34" fmla="*/ 58 w 120"/>
                <a:gd name="T35" fmla="*/ 72 h 162"/>
                <a:gd name="T36" fmla="*/ 62 w 120"/>
                <a:gd name="T37" fmla="*/ 75 h 162"/>
                <a:gd name="T38" fmla="*/ 22 w 120"/>
                <a:gd name="T39" fmla="*/ 101 h 162"/>
                <a:gd name="T40" fmla="*/ 25 w 120"/>
                <a:gd name="T41" fmla="*/ 111 h 162"/>
                <a:gd name="T42" fmla="*/ 55 w 120"/>
                <a:gd name="T43" fmla="*/ 100 h 162"/>
                <a:gd name="T44" fmla="*/ 59 w 120"/>
                <a:gd name="T45" fmla="*/ 103 h 162"/>
                <a:gd name="T46" fmla="*/ 39 w 120"/>
                <a:gd name="T47" fmla="*/ 119 h 162"/>
                <a:gd name="T48" fmla="*/ 12 w 120"/>
                <a:gd name="T49" fmla="*/ 128 h 162"/>
                <a:gd name="T50" fmla="*/ 7 w 120"/>
                <a:gd name="T51" fmla="*/ 136 h 162"/>
                <a:gd name="T52" fmla="*/ 30 w 120"/>
                <a:gd name="T53" fmla="*/ 141 h 162"/>
                <a:gd name="T54" fmla="*/ 55 w 120"/>
                <a:gd name="T55" fmla="*/ 136 h 162"/>
                <a:gd name="T56" fmla="*/ 43 w 120"/>
                <a:gd name="T57" fmla="*/ 148 h 162"/>
                <a:gd name="T58" fmla="*/ 50 w 120"/>
                <a:gd name="T59" fmla="*/ 158 h 162"/>
                <a:gd name="T60" fmla="*/ 71 w 120"/>
                <a:gd name="T61" fmla="*/ 149 h 162"/>
                <a:gd name="T62" fmla="*/ 71 w 120"/>
                <a:gd name="T63" fmla="*/ 125 h 162"/>
                <a:gd name="T64" fmla="*/ 79 w 120"/>
                <a:gd name="T65" fmla="*/ 120 h 162"/>
                <a:gd name="T66" fmla="*/ 75 w 120"/>
                <a:gd name="T67" fmla="*/ 102 h 162"/>
                <a:gd name="T68" fmla="*/ 96 w 120"/>
                <a:gd name="T69" fmla="*/ 86 h 162"/>
                <a:gd name="T70" fmla="*/ 102 w 120"/>
                <a:gd name="T71" fmla="*/ 75 h 162"/>
                <a:gd name="T72" fmla="*/ 100 w 120"/>
                <a:gd name="T73" fmla="*/ 60 h 162"/>
                <a:gd name="T74" fmla="*/ 90 w 120"/>
                <a:gd name="T75" fmla="*/ 49 h 162"/>
                <a:gd name="T76" fmla="*/ 86 w 120"/>
                <a:gd name="T77" fmla="*/ 53 h 162"/>
                <a:gd name="T78" fmla="*/ 83 w 120"/>
                <a:gd name="T79" fmla="*/ 53 h 162"/>
                <a:gd name="T80" fmla="*/ 80 w 120"/>
                <a:gd name="T81" fmla="*/ 48 h 162"/>
                <a:gd name="T82" fmla="*/ 89 w 120"/>
                <a:gd name="T83" fmla="*/ 44 h 162"/>
                <a:gd name="T84" fmla="*/ 90 w 120"/>
                <a:gd name="T85" fmla="*/ 4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62">
                  <a:moveTo>
                    <a:pt x="100" y="60"/>
                  </a:moveTo>
                  <a:cubicBezTo>
                    <a:pt x="108" y="50"/>
                    <a:pt x="120" y="40"/>
                    <a:pt x="107" y="27"/>
                  </a:cubicBezTo>
                  <a:cubicBezTo>
                    <a:pt x="107" y="27"/>
                    <a:pt x="105" y="24"/>
                    <a:pt x="95" y="23"/>
                  </a:cubicBezTo>
                  <a:cubicBezTo>
                    <a:pt x="95" y="23"/>
                    <a:pt x="105" y="8"/>
                    <a:pt x="91" y="3"/>
                  </a:cubicBezTo>
                  <a:cubicBezTo>
                    <a:pt x="91" y="3"/>
                    <a:pt x="88" y="0"/>
                    <a:pt x="84" y="9"/>
                  </a:cubicBezTo>
                  <a:cubicBezTo>
                    <a:pt x="80" y="17"/>
                    <a:pt x="77" y="17"/>
                    <a:pt x="77" y="19"/>
                  </a:cubicBezTo>
                  <a:cubicBezTo>
                    <a:pt x="77" y="21"/>
                    <a:pt x="74" y="21"/>
                    <a:pt x="69" y="19"/>
                  </a:cubicBezTo>
                  <a:cubicBezTo>
                    <a:pt x="64" y="17"/>
                    <a:pt x="56" y="19"/>
                    <a:pt x="56" y="28"/>
                  </a:cubicBezTo>
                  <a:cubicBezTo>
                    <a:pt x="56" y="28"/>
                    <a:pt x="56" y="31"/>
                    <a:pt x="60" y="33"/>
                  </a:cubicBezTo>
                  <a:cubicBezTo>
                    <a:pt x="63" y="36"/>
                    <a:pt x="66" y="37"/>
                    <a:pt x="59" y="43"/>
                  </a:cubicBezTo>
                  <a:cubicBezTo>
                    <a:pt x="53" y="49"/>
                    <a:pt x="50" y="40"/>
                    <a:pt x="50" y="52"/>
                  </a:cubicBezTo>
                  <a:cubicBezTo>
                    <a:pt x="50" y="52"/>
                    <a:pt x="57" y="57"/>
                    <a:pt x="52" y="60"/>
                  </a:cubicBezTo>
                  <a:cubicBezTo>
                    <a:pt x="47" y="63"/>
                    <a:pt x="48" y="59"/>
                    <a:pt x="48" y="56"/>
                  </a:cubicBezTo>
                  <a:cubicBezTo>
                    <a:pt x="48" y="59"/>
                    <a:pt x="43" y="42"/>
                    <a:pt x="32" y="37"/>
                  </a:cubicBezTo>
                  <a:cubicBezTo>
                    <a:pt x="30" y="37"/>
                    <a:pt x="24" y="37"/>
                    <a:pt x="26" y="50"/>
                  </a:cubicBezTo>
                  <a:cubicBezTo>
                    <a:pt x="28" y="63"/>
                    <a:pt x="32" y="66"/>
                    <a:pt x="33" y="76"/>
                  </a:cubicBezTo>
                  <a:cubicBezTo>
                    <a:pt x="33" y="87"/>
                    <a:pt x="43" y="82"/>
                    <a:pt x="45" y="77"/>
                  </a:cubicBezTo>
                  <a:cubicBezTo>
                    <a:pt x="46" y="72"/>
                    <a:pt x="58" y="72"/>
                    <a:pt x="58" y="72"/>
                  </a:cubicBezTo>
                  <a:cubicBezTo>
                    <a:pt x="58" y="72"/>
                    <a:pt x="68" y="71"/>
                    <a:pt x="62" y="75"/>
                  </a:cubicBezTo>
                  <a:cubicBezTo>
                    <a:pt x="56" y="80"/>
                    <a:pt x="22" y="101"/>
                    <a:pt x="22" y="101"/>
                  </a:cubicBezTo>
                  <a:cubicBezTo>
                    <a:pt x="22" y="101"/>
                    <a:pt x="9" y="108"/>
                    <a:pt x="25" y="111"/>
                  </a:cubicBezTo>
                  <a:cubicBezTo>
                    <a:pt x="42" y="113"/>
                    <a:pt x="55" y="100"/>
                    <a:pt x="55" y="100"/>
                  </a:cubicBezTo>
                  <a:cubicBezTo>
                    <a:pt x="55" y="100"/>
                    <a:pt x="61" y="95"/>
                    <a:pt x="59" y="103"/>
                  </a:cubicBezTo>
                  <a:cubicBezTo>
                    <a:pt x="56" y="111"/>
                    <a:pt x="39" y="119"/>
                    <a:pt x="39" y="119"/>
                  </a:cubicBezTo>
                  <a:cubicBezTo>
                    <a:pt x="39" y="119"/>
                    <a:pt x="23" y="125"/>
                    <a:pt x="12" y="128"/>
                  </a:cubicBezTo>
                  <a:cubicBezTo>
                    <a:pt x="0" y="130"/>
                    <a:pt x="4" y="130"/>
                    <a:pt x="7" y="136"/>
                  </a:cubicBezTo>
                  <a:cubicBezTo>
                    <a:pt x="10" y="143"/>
                    <a:pt x="21" y="147"/>
                    <a:pt x="30" y="141"/>
                  </a:cubicBezTo>
                  <a:cubicBezTo>
                    <a:pt x="38" y="135"/>
                    <a:pt x="56" y="129"/>
                    <a:pt x="55" y="136"/>
                  </a:cubicBezTo>
                  <a:cubicBezTo>
                    <a:pt x="55" y="143"/>
                    <a:pt x="54" y="145"/>
                    <a:pt x="43" y="148"/>
                  </a:cubicBezTo>
                  <a:cubicBezTo>
                    <a:pt x="32" y="152"/>
                    <a:pt x="37" y="154"/>
                    <a:pt x="50" y="158"/>
                  </a:cubicBezTo>
                  <a:cubicBezTo>
                    <a:pt x="63" y="162"/>
                    <a:pt x="71" y="157"/>
                    <a:pt x="71" y="149"/>
                  </a:cubicBezTo>
                  <a:cubicBezTo>
                    <a:pt x="71" y="140"/>
                    <a:pt x="71" y="125"/>
                    <a:pt x="71" y="125"/>
                  </a:cubicBezTo>
                  <a:cubicBezTo>
                    <a:pt x="71" y="125"/>
                    <a:pt x="76" y="121"/>
                    <a:pt x="79" y="120"/>
                  </a:cubicBezTo>
                  <a:cubicBezTo>
                    <a:pt x="82" y="119"/>
                    <a:pt x="85" y="103"/>
                    <a:pt x="75" y="102"/>
                  </a:cubicBezTo>
                  <a:cubicBezTo>
                    <a:pt x="75" y="102"/>
                    <a:pt x="81" y="90"/>
                    <a:pt x="96" y="86"/>
                  </a:cubicBezTo>
                  <a:cubicBezTo>
                    <a:pt x="96" y="86"/>
                    <a:pt x="102" y="84"/>
                    <a:pt x="102" y="75"/>
                  </a:cubicBezTo>
                  <a:cubicBezTo>
                    <a:pt x="102" y="66"/>
                    <a:pt x="91" y="70"/>
                    <a:pt x="100" y="60"/>
                  </a:cubicBezTo>
                  <a:close/>
                  <a:moveTo>
                    <a:pt x="90" y="49"/>
                  </a:moveTo>
                  <a:cubicBezTo>
                    <a:pt x="88" y="51"/>
                    <a:pt x="86" y="53"/>
                    <a:pt x="86" y="53"/>
                  </a:cubicBezTo>
                  <a:cubicBezTo>
                    <a:pt x="85" y="59"/>
                    <a:pt x="85" y="55"/>
                    <a:pt x="83" y="53"/>
                  </a:cubicBezTo>
                  <a:cubicBezTo>
                    <a:pt x="80" y="51"/>
                    <a:pt x="80" y="48"/>
                    <a:pt x="80" y="48"/>
                  </a:cubicBezTo>
                  <a:cubicBezTo>
                    <a:pt x="81" y="38"/>
                    <a:pt x="89" y="44"/>
                    <a:pt x="89" y="44"/>
                  </a:cubicBezTo>
                  <a:cubicBezTo>
                    <a:pt x="89" y="44"/>
                    <a:pt x="92" y="48"/>
                    <a:pt x="90"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6" name="ïşľïďé"/>
            <p:cNvSpPr/>
            <p:nvPr/>
          </p:nvSpPr>
          <p:spPr bwMode="auto">
            <a:xfrm>
              <a:off x="4199193" y="1624325"/>
              <a:ext cx="73589" cy="92512"/>
            </a:xfrm>
            <a:custGeom>
              <a:avLst/>
              <a:gdLst>
                <a:gd name="T0" fmla="*/ 0 w 105"/>
                <a:gd name="T1" fmla="*/ 132 h 132"/>
                <a:gd name="T2" fmla="*/ 0 w 105"/>
                <a:gd name="T3" fmla="*/ 109 h 132"/>
                <a:gd name="T4" fmla="*/ 69 w 105"/>
                <a:gd name="T5" fmla="*/ 23 h 132"/>
                <a:gd name="T6" fmla="*/ 7 w 105"/>
                <a:gd name="T7" fmla="*/ 23 h 132"/>
                <a:gd name="T8" fmla="*/ 7 w 105"/>
                <a:gd name="T9" fmla="*/ 0 h 132"/>
                <a:gd name="T10" fmla="*/ 102 w 105"/>
                <a:gd name="T11" fmla="*/ 0 h 132"/>
                <a:gd name="T12" fmla="*/ 102 w 105"/>
                <a:gd name="T13" fmla="*/ 23 h 132"/>
                <a:gd name="T14" fmla="*/ 33 w 105"/>
                <a:gd name="T15" fmla="*/ 112 h 132"/>
                <a:gd name="T16" fmla="*/ 105 w 105"/>
                <a:gd name="T17" fmla="*/ 112 h 132"/>
                <a:gd name="T18" fmla="*/ 105 w 105"/>
                <a:gd name="T19" fmla="*/ 132 h 132"/>
                <a:gd name="T20" fmla="*/ 0 w 105"/>
                <a:gd name="T21"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5" h="132">
                  <a:moveTo>
                    <a:pt x="0" y="132"/>
                  </a:moveTo>
                  <a:lnTo>
                    <a:pt x="0" y="109"/>
                  </a:lnTo>
                  <a:lnTo>
                    <a:pt x="69" y="23"/>
                  </a:lnTo>
                  <a:lnTo>
                    <a:pt x="7" y="23"/>
                  </a:lnTo>
                  <a:lnTo>
                    <a:pt x="7" y="0"/>
                  </a:lnTo>
                  <a:lnTo>
                    <a:pt x="102" y="0"/>
                  </a:lnTo>
                  <a:lnTo>
                    <a:pt x="102" y="23"/>
                  </a:lnTo>
                  <a:lnTo>
                    <a:pt x="33" y="112"/>
                  </a:lnTo>
                  <a:lnTo>
                    <a:pt x="105" y="112"/>
                  </a:lnTo>
                  <a:lnTo>
                    <a:pt x="105"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7" name="ïśḷïḍê"/>
            <p:cNvSpPr/>
            <p:nvPr/>
          </p:nvSpPr>
          <p:spPr bwMode="auto">
            <a:xfrm>
              <a:off x="4291004" y="1624325"/>
              <a:ext cx="73589" cy="92512"/>
            </a:xfrm>
            <a:custGeom>
              <a:avLst/>
              <a:gdLst>
                <a:gd name="T0" fmla="*/ 0 w 105"/>
                <a:gd name="T1" fmla="*/ 132 h 132"/>
                <a:gd name="T2" fmla="*/ 0 w 105"/>
                <a:gd name="T3" fmla="*/ 0 h 132"/>
                <a:gd name="T4" fmla="*/ 30 w 105"/>
                <a:gd name="T5" fmla="*/ 0 h 132"/>
                <a:gd name="T6" fmla="*/ 30 w 105"/>
                <a:gd name="T7" fmla="*/ 53 h 132"/>
                <a:gd name="T8" fmla="*/ 79 w 105"/>
                <a:gd name="T9" fmla="*/ 53 h 132"/>
                <a:gd name="T10" fmla="*/ 79 w 105"/>
                <a:gd name="T11" fmla="*/ 0 h 132"/>
                <a:gd name="T12" fmla="*/ 105 w 105"/>
                <a:gd name="T13" fmla="*/ 0 h 132"/>
                <a:gd name="T14" fmla="*/ 105 w 105"/>
                <a:gd name="T15" fmla="*/ 132 h 132"/>
                <a:gd name="T16" fmla="*/ 79 w 105"/>
                <a:gd name="T17" fmla="*/ 132 h 132"/>
                <a:gd name="T18" fmla="*/ 79 w 105"/>
                <a:gd name="T19" fmla="*/ 76 h 132"/>
                <a:gd name="T20" fmla="*/ 30 w 105"/>
                <a:gd name="T21" fmla="*/ 76 h 132"/>
                <a:gd name="T22" fmla="*/ 30 w 105"/>
                <a:gd name="T23" fmla="*/ 132 h 132"/>
                <a:gd name="T24" fmla="*/ 0 w 105"/>
                <a:gd name="T25"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5" h="132">
                  <a:moveTo>
                    <a:pt x="0" y="132"/>
                  </a:moveTo>
                  <a:lnTo>
                    <a:pt x="0" y="0"/>
                  </a:lnTo>
                  <a:lnTo>
                    <a:pt x="30" y="0"/>
                  </a:lnTo>
                  <a:lnTo>
                    <a:pt x="30" y="53"/>
                  </a:lnTo>
                  <a:lnTo>
                    <a:pt x="79" y="53"/>
                  </a:lnTo>
                  <a:lnTo>
                    <a:pt x="79" y="0"/>
                  </a:lnTo>
                  <a:lnTo>
                    <a:pt x="105" y="0"/>
                  </a:lnTo>
                  <a:lnTo>
                    <a:pt x="105" y="132"/>
                  </a:lnTo>
                  <a:lnTo>
                    <a:pt x="79" y="132"/>
                  </a:lnTo>
                  <a:lnTo>
                    <a:pt x="79" y="76"/>
                  </a:lnTo>
                  <a:lnTo>
                    <a:pt x="30" y="76"/>
                  </a:lnTo>
                  <a:lnTo>
                    <a:pt x="30"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8" name="ïṡḷíḑé"/>
            <p:cNvSpPr/>
            <p:nvPr/>
          </p:nvSpPr>
          <p:spPr bwMode="auto">
            <a:xfrm>
              <a:off x="4391926" y="1624325"/>
              <a:ext cx="68683" cy="92512"/>
            </a:xfrm>
            <a:custGeom>
              <a:avLst/>
              <a:gdLst>
                <a:gd name="T0" fmla="*/ 0 w 98"/>
                <a:gd name="T1" fmla="*/ 132 h 132"/>
                <a:gd name="T2" fmla="*/ 0 w 98"/>
                <a:gd name="T3" fmla="*/ 0 h 132"/>
                <a:gd name="T4" fmla="*/ 95 w 98"/>
                <a:gd name="T5" fmla="*/ 0 h 132"/>
                <a:gd name="T6" fmla="*/ 95 w 98"/>
                <a:gd name="T7" fmla="*/ 23 h 132"/>
                <a:gd name="T8" fmla="*/ 26 w 98"/>
                <a:gd name="T9" fmla="*/ 23 h 132"/>
                <a:gd name="T10" fmla="*/ 26 w 98"/>
                <a:gd name="T11" fmla="*/ 53 h 132"/>
                <a:gd name="T12" fmla="*/ 92 w 98"/>
                <a:gd name="T13" fmla="*/ 53 h 132"/>
                <a:gd name="T14" fmla="*/ 92 w 98"/>
                <a:gd name="T15" fmla="*/ 76 h 132"/>
                <a:gd name="T16" fmla="*/ 26 w 98"/>
                <a:gd name="T17" fmla="*/ 76 h 132"/>
                <a:gd name="T18" fmla="*/ 26 w 98"/>
                <a:gd name="T19" fmla="*/ 112 h 132"/>
                <a:gd name="T20" fmla="*/ 98 w 98"/>
                <a:gd name="T21" fmla="*/ 112 h 132"/>
                <a:gd name="T22" fmla="*/ 98 w 98"/>
                <a:gd name="T23" fmla="*/ 132 h 132"/>
                <a:gd name="T24" fmla="*/ 0 w 98"/>
                <a:gd name="T25"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132">
                  <a:moveTo>
                    <a:pt x="0" y="132"/>
                  </a:moveTo>
                  <a:lnTo>
                    <a:pt x="0" y="0"/>
                  </a:lnTo>
                  <a:lnTo>
                    <a:pt x="95" y="0"/>
                  </a:lnTo>
                  <a:lnTo>
                    <a:pt x="95" y="23"/>
                  </a:lnTo>
                  <a:lnTo>
                    <a:pt x="26" y="23"/>
                  </a:lnTo>
                  <a:lnTo>
                    <a:pt x="26" y="53"/>
                  </a:lnTo>
                  <a:lnTo>
                    <a:pt x="92" y="53"/>
                  </a:lnTo>
                  <a:lnTo>
                    <a:pt x="92" y="76"/>
                  </a:lnTo>
                  <a:lnTo>
                    <a:pt x="26" y="76"/>
                  </a:lnTo>
                  <a:lnTo>
                    <a:pt x="26" y="112"/>
                  </a:lnTo>
                  <a:lnTo>
                    <a:pt x="98" y="112"/>
                  </a:lnTo>
                  <a:lnTo>
                    <a:pt x="98"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59" name="iśḻíde"/>
            <p:cNvSpPr/>
            <p:nvPr/>
          </p:nvSpPr>
          <p:spPr bwMode="auto">
            <a:xfrm>
              <a:off x="4476729" y="1624325"/>
              <a:ext cx="59572" cy="94615"/>
            </a:xfrm>
            <a:custGeom>
              <a:avLst/>
              <a:gdLst>
                <a:gd name="T0" fmla="*/ 18 w 26"/>
                <a:gd name="T1" fmla="*/ 0 h 41"/>
                <a:gd name="T2" fmla="*/ 26 w 26"/>
                <a:gd name="T3" fmla="*/ 0 h 41"/>
                <a:gd name="T4" fmla="*/ 26 w 26"/>
                <a:gd name="T5" fmla="*/ 26 h 41"/>
                <a:gd name="T6" fmla="*/ 25 w 26"/>
                <a:gd name="T7" fmla="*/ 33 h 41"/>
                <a:gd name="T8" fmla="*/ 20 w 26"/>
                <a:gd name="T9" fmla="*/ 39 h 41"/>
                <a:gd name="T10" fmla="*/ 12 w 26"/>
                <a:gd name="T11" fmla="*/ 41 h 41"/>
                <a:gd name="T12" fmla="*/ 3 w 26"/>
                <a:gd name="T13" fmla="*/ 38 h 41"/>
                <a:gd name="T14" fmla="*/ 0 w 26"/>
                <a:gd name="T15" fmla="*/ 28 h 41"/>
                <a:gd name="T16" fmla="*/ 8 w 26"/>
                <a:gd name="T17" fmla="*/ 27 h 41"/>
                <a:gd name="T18" fmla="*/ 9 w 26"/>
                <a:gd name="T19" fmla="*/ 32 h 41"/>
                <a:gd name="T20" fmla="*/ 13 w 26"/>
                <a:gd name="T21" fmla="*/ 34 h 41"/>
                <a:gd name="T22" fmla="*/ 16 w 26"/>
                <a:gd name="T23" fmla="*/ 33 h 41"/>
                <a:gd name="T24" fmla="*/ 18 w 26"/>
                <a:gd name="T25" fmla="*/ 26 h 41"/>
                <a:gd name="T26" fmla="*/ 18 w 26"/>
                <a:gd name="T2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41">
                  <a:moveTo>
                    <a:pt x="18" y="0"/>
                  </a:moveTo>
                  <a:cubicBezTo>
                    <a:pt x="26" y="0"/>
                    <a:pt x="26" y="0"/>
                    <a:pt x="26" y="0"/>
                  </a:cubicBezTo>
                  <a:cubicBezTo>
                    <a:pt x="26" y="26"/>
                    <a:pt x="26" y="26"/>
                    <a:pt x="26" y="26"/>
                  </a:cubicBezTo>
                  <a:cubicBezTo>
                    <a:pt x="26" y="29"/>
                    <a:pt x="25" y="32"/>
                    <a:pt x="25" y="33"/>
                  </a:cubicBezTo>
                  <a:cubicBezTo>
                    <a:pt x="24" y="36"/>
                    <a:pt x="23" y="37"/>
                    <a:pt x="20" y="39"/>
                  </a:cubicBezTo>
                  <a:cubicBezTo>
                    <a:pt x="18" y="40"/>
                    <a:pt x="16" y="41"/>
                    <a:pt x="12" y="41"/>
                  </a:cubicBezTo>
                  <a:cubicBezTo>
                    <a:pt x="8" y="41"/>
                    <a:pt x="5" y="40"/>
                    <a:pt x="3" y="38"/>
                  </a:cubicBezTo>
                  <a:cubicBezTo>
                    <a:pt x="1" y="35"/>
                    <a:pt x="0" y="32"/>
                    <a:pt x="0" y="28"/>
                  </a:cubicBezTo>
                  <a:cubicBezTo>
                    <a:pt x="8" y="27"/>
                    <a:pt x="8" y="27"/>
                    <a:pt x="8" y="27"/>
                  </a:cubicBezTo>
                  <a:cubicBezTo>
                    <a:pt x="8" y="29"/>
                    <a:pt x="8" y="31"/>
                    <a:pt x="9" y="32"/>
                  </a:cubicBezTo>
                  <a:cubicBezTo>
                    <a:pt x="10" y="33"/>
                    <a:pt x="11" y="34"/>
                    <a:pt x="13" y="34"/>
                  </a:cubicBezTo>
                  <a:cubicBezTo>
                    <a:pt x="14" y="34"/>
                    <a:pt x="16" y="34"/>
                    <a:pt x="16" y="33"/>
                  </a:cubicBezTo>
                  <a:cubicBezTo>
                    <a:pt x="17" y="32"/>
                    <a:pt x="18" y="29"/>
                    <a:pt x="18" y="26"/>
                  </a:cubicBezTo>
                  <a:lnTo>
                    <a:pt x="1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0" name="í$ḻîdê"/>
            <p:cNvSpPr/>
            <p:nvPr/>
          </p:nvSpPr>
          <p:spPr bwMode="auto">
            <a:xfrm>
              <a:off x="4561532" y="1624325"/>
              <a:ext cx="18222" cy="925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chemeClr val="accent1"/>
                </a:solidFill>
              </a:endParaRPr>
            </a:p>
          </p:txBody>
        </p:sp>
        <p:sp>
          <p:nvSpPr>
            <p:cNvPr id="61" name="iṩḷídé"/>
            <p:cNvSpPr/>
            <p:nvPr/>
          </p:nvSpPr>
          <p:spPr bwMode="auto">
            <a:xfrm>
              <a:off x="4595874" y="1624325"/>
              <a:ext cx="91811" cy="92512"/>
            </a:xfrm>
            <a:custGeom>
              <a:avLst/>
              <a:gdLst>
                <a:gd name="T0" fmla="*/ 131 w 131"/>
                <a:gd name="T1" fmla="*/ 132 h 132"/>
                <a:gd name="T2" fmla="*/ 102 w 131"/>
                <a:gd name="T3" fmla="*/ 132 h 132"/>
                <a:gd name="T4" fmla="*/ 92 w 131"/>
                <a:gd name="T5" fmla="*/ 102 h 132"/>
                <a:gd name="T6" fmla="*/ 40 w 131"/>
                <a:gd name="T7" fmla="*/ 102 h 132"/>
                <a:gd name="T8" fmla="*/ 26 w 131"/>
                <a:gd name="T9" fmla="*/ 132 h 132"/>
                <a:gd name="T10" fmla="*/ 0 w 131"/>
                <a:gd name="T11" fmla="*/ 132 h 132"/>
                <a:gd name="T12" fmla="*/ 49 w 131"/>
                <a:gd name="T13" fmla="*/ 0 h 132"/>
                <a:gd name="T14" fmla="*/ 79 w 131"/>
                <a:gd name="T15" fmla="*/ 0 h 132"/>
                <a:gd name="T16" fmla="*/ 131 w 131"/>
                <a:gd name="T17" fmla="*/ 132 h 132"/>
                <a:gd name="T18" fmla="*/ 131 w 131"/>
                <a:gd name="T19" fmla="*/ 132 h 132"/>
                <a:gd name="T20" fmla="*/ 82 w 131"/>
                <a:gd name="T21" fmla="*/ 83 h 132"/>
                <a:gd name="T22" fmla="*/ 66 w 131"/>
                <a:gd name="T23" fmla="*/ 33 h 132"/>
                <a:gd name="T24" fmla="*/ 46 w 131"/>
                <a:gd name="T25" fmla="*/ 83 h 132"/>
                <a:gd name="T26" fmla="*/ 82 w 131"/>
                <a:gd name="T27" fmla="*/ 8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2">
                  <a:moveTo>
                    <a:pt x="131" y="132"/>
                  </a:moveTo>
                  <a:lnTo>
                    <a:pt x="102" y="132"/>
                  </a:lnTo>
                  <a:lnTo>
                    <a:pt x="92" y="102"/>
                  </a:lnTo>
                  <a:lnTo>
                    <a:pt x="40" y="102"/>
                  </a:lnTo>
                  <a:lnTo>
                    <a:pt x="26" y="132"/>
                  </a:lnTo>
                  <a:lnTo>
                    <a:pt x="0" y="132"/>
                  </a:lnTo>
                  <a:lnTo>
                    <a:pt x="49" y="0"/>
                  </a:lnTo>
                  <a:lnTo>
                    <a:pt x="79" y="0"/>
                  </a:lnTo>
                  <a:lnTo>
                    <a:pt x="131" y="132"/>
                  </a:lnTo>
                  <a:lnTo>
                    <a:pt x="131" y="132"/>
                  </a:lnTo>
                  <a:close/>
                  <a:moveTo>
                    <a:pt x="82" y="83"/>
                  </a:moveTo>
                  <a:lnTo>
                    <a:pt x="66" y="33"/>
                  </a:lnTo>
                  <a:lnTo>
                    <a:pt x="46" y="83"/>
                  </a:lnTo>
                  <a:lnTo>
                    <a:pt x="82" y="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2" name="iślíḓè"/>
            <p:cNvSpPr/>
            <p:nvPr/>
          </p:nvSpPr>
          <p:spPr bwMode="auto">
            <a:xfrm>
              <a:off x="4703805" y="1624325"/>
              <a:ext cx="73589" cy="92512"/>
            </a:xfrm>
            <a:custGeom>
              <a:avLst/>
              <a:gdLst>
                <a:gd name="T0" fmla="*/ 0 w 105"/>
                <a:gd name="T1" fmla="*/ 132 h 132"/>
                <a:gd name="T2" fmla="*/ 0 w 105"/>
                <a:gd name="T3" fmla="*/ 0 h 132"/>
                <a:gd name="T4" fmla="*/ 26 w 105"/>
                <a:gd name="T5" fmla="*/ 0 h 132"/>
                <a:gd name="T6" fmla="*/ 82 w 105"/>
                <a:gd name="T7" fmla="*/ 89 h 132"/>
                <a:gd name="T8" fmla="*/ 82 w 105"/>
                <a:gd name="T9" fmla="*/ 0 h 132"/>
                <a:gd name="T10" fmla="*/ 105 w 105"/>
                <a:gd name="T11" fmla="*/ 0 h 132"/>
                <a:gd name="T12" fmla="*/ 105 w 105"/>
                <a:gd name="T13" fmla="*/ 132 h 132"/>
                <a:gd name="T14" fmla="*/ 79 w 105"/>
                <a:gd name="T15" fmla="*/ 132 h 132"/>
                <a:gd name="T16" fmla="*/ 26 w 105"/>
                <a:gd name="T17" fmla="*/ 46 h 132"/>
                <a:gd name="T18" fmla="*/ 26 w 105"/>
                <a:gd name="T19" fmla="*/ 132 h 132"/>
                <a:gd name="T20" fmla="*/ 0 w 105"/>
                <a:gd name="T21"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5" h="132">
                  <a:moveTo>
                    <a:pt x="0" y="132"/>
                  </a:moveTo>
                  <a:lnTo>
                    <a:pt x="0" y="0"/>
                  </a:lnTo>
                  <a:lnTo>
                    <a:pt x="26" y="0"/>
                  </a:lnTo>
                  <a:lnTo>
                    <a:pt x="82" y="89"/>
                  </a:lnTo>
                  <a:lnTo>
                    <a:pt x="82" y="0"/>
                  </a:lnTo>
                  <a:lnTo>
                    <a:pt x="105" y="0"/>
                  </a:lnTo>
                  <a:lnTo>
                    <a:pt x="105" y="132"/>
                  </a:lnTo>
                  <a:lnTo>
                    <a:pt x="79" y="132"/>
                  </a:lnTo>
                  <a:lnTo>
                    <a:pt x="26" y="46"/>
                  </a:lnTo>
                  <a:lnTo>
                    <a:pt x="26"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3" name="îṥ1ïḋe"/>
            <p:cNvSpPr/>
            <p:nvPr/>
          </p:nvSpPr>
          <p:spPr bwMode="auto">
            <a:xfrm>
              <a:off x="4799821" y="1624325"/>
              <a:ext cx="87606" cy="94615"/>
            </a:xfrm>
            <a:custGeom>
              <a:avLst/>
              <a:gdLst>
                <a:gd name="T0" fmla="*/ 20 w 38"/>
                <a:gd name="T1" fmla="*/ 26 h 41"/>
                <a:gd name="T2" fmla="*/ 20 w 38"/>
                <a:gd name="T3" fmla="*/ 19 h 41"/>
                <a:gd name="T4" fmla="*/ 38 w 38"/>
                <a:gd name="T5" fmla="*/ 19 h 41"/>
                <a:gd name="T6" fmla="*/ 38 w 38"/>
                <a:gd name="T7" fmla="*/ 35 h 41"/>
                <a:gd name="T8" fmla="*/ 30 w 38"/>
                <a:gd name="T9" fmla="*/ 39 h 41"/>
                <a:gd name="T10" fmla="*/ 21 w 38"/>
                <a:gd name="T11" fmla="*/ 41 h 41"/>
                <a:gd name="T12" fmla="*/ 10 w 38"/>
                <a:gd name="T13" fmla="*/ 38 h 41"/>
                <a:gd name="T14" fmla="*/ 3 w 38"/>
                <a:gd name="T15" fmla="*/ 31 h 41"/>
                <a:gd name="T16" fmla="*/ 0 w 38"/>
                <a:gd name="T17" fmla="*/ 20 h 41"/>
                <a:gd name="T18" fmla="*/ 3 w 38"/>
                <a:gd name="T19" fmla="*/ 9 h 41"/>
                <a:gd name="T20" fmla="*/ 11 w 38"/>
                <a:gd name="T21" fmla="*/ 2 h 41"/>
                <a:gd name="T22" fmla="*/ 20 w 38"/>
                <a:gd name="T23" fmla="*/ 0 h 41"/>
                <a:gd name="T24" fmla="*/ 32 w 38"/>
                <a:gd name="T25" fmla="*/ 3 h 41"/>
                <a:gd name="T26" fmla="*/ 37 w 38"/>
                <a:gd name="T27" fmla="*/ 11 h 41"/>
                <a:gd name="T28" fmla="*/ 29 w 38"/>
                <a:gd name="T29" fmla="*/ 13 h 41"/>
                <a:gd name="T30" fmla="*/ 26 w 38"/>
                <a:gd name="T31" fmla="*/ 8 h 41"/>
                <a:gd name="T32" fmla="*/ 20 w 38"/>
                <a:gd name="T33" fmla="*/ 7 h 41"/>
                <a:gd name="T34" fmla="*/ 12 w 38"/>
                <a:gd name="T35" fmla="*/ 10 h 41"/>
                <a:gd name="T36" fmla="*/ 9 w 38"/>
                <a:gd name="T37" fmla="*/ 20 h 41"/>
                <a:gd name="T38" fmla="*/ 12 w 38"/>
                <a:gd name="T39" fmla="*/ 31 h 41"/>
                <a:gd name="T40" fmla="*/ 20 w 38"/>
                <a:gd name="T41" fmla="*/ 34 h 41"/>
                <a:gd name="T42" fmla="*/ 25 w 38"/>
                <a:gd name="T43" fmla="*/ 33 h 41"/>
                <a:gd name="T44" fmla="*/ 29 w 38"/>
                <a:gd name="T45" fmla="*/ 31 h 41"/>
                <a:gd name="T46" fmla="*/ 29 w 38"/>
                <a:gd name="T47" fmla="*/ 26 h 41"/>
                <a:gd name="T48" fmla="*/ 20 w 38"/>
                <a:gd name="T49"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 h="41">
                  <a:moveTo>
                    <a:pt x="20" y="26"/>
                  </a:moveTo>
                  <a:cubicBezTo>
                    <a:pt x="20" y="19"/>
                    <a:pt x="20" y="19"/>
                    <a:pt x="20" y="19"/>
                  </a:cubicBezTo>
                  <a:cubicBezTo>
                    <a:pt x="38" y="19"/>
                    <a:pt x="38" y="19"/>
                    <a:pt x="38" y="19"/>
                  </a:cubicBezTo>
                  <a:cubicBezTo>
                    <a:pt x="38" y="35"/>
                    <a:pt x="38" y="35"/>
                    <a:pt x="38" y="35"/>
                  </a:cubicBezTo>
                  <a:cubicBezTo>
                    <a:pt x="36" y="36"/>
                    <a:pt x="33" y="38"/>
                    <a:pt x="30" y="39"/>
                  </a:cubicBezTo>
                  <a:cubicBezTo>
                    <a:pt x="27" y="40"/>
                    <a:pt x="24" y="41"/>
                    <a:pt x="21" y="41"/>
                  </a:cubicBezTo>
                  <a:cubicBezTo>
                    <a:pt x="16" y="41"/>
                    <a:pt x="13" y="40"/>
                    <a:pt x="10" y="38"/>
                  </a:cubicBezTo>
                  <a:cubicBezTo>
                    <a:pt x="6" y="37"/>
                    <a:pt x="4" y="34"/>
                    <a:pt x="3" y="31"/>
                  </a:cubicBezTo>
                  <a:cubicBezTo>
                    <a:pt x="1" y="28"/>
                    <a:pt x="0" y="24"/>
                    <a:pt x="0" y="20"/>
                  </a:cubicBezTo>
                  <a:cubicBezTo>
                    <a:pt x="0" y="16"/>
                    <a:pt x="1" y="12"/>
                    <a:pt x="3" y="9"/>
                  </a:cubicBezTo>
                  <a:cubicBezTo>
                    <a:pt x="5" y="6"/>
                    <a:pt x="7" y="3"/>
                    <a:pt x="11" y="2"/>
                  </a:cubicBezTo>
                  <a:cubicBezTo>
                    <a:pt x="13" y="0"/>
                    <a:pt x="16" y="0"/>
                    <a:pt x="20" y="0"/>
                  </a:cubicBezTo>
                  <a:cubicBezTo>
                    <a:pt x="25" y="0"/>
                    <a:pt x="29" y="1"/>
                    <a:pt x="32" y="3"/>
                  </a:cubicBezTo>
                  <a:cubicBezTo>
                    <a:pt x="34" y="5"/>
                    <a:pt x="36" y="8"/>
                    <a:pt x="37" y="11"/>
                  </a:cubicBezTo>
                  <a:cubicBezTo>
                    <a:pt x="29" y="13"/>
                    <a:pt x="29" y="13"/>
                    <a:pt x="29" y="13"/>
                  </a:cubicBezTo>
                  <a:cubicBezTo>
                    <a:pt x="29" y="11"/>
                    <a:pt x="27" y="9"/>
                    <a:pt x="26" y="8"/>
                  </a:cubicBezTo>
                  <a:cubicBezTo>
                    <a:pt x="24" y="7"/>
                    <a:pt x="22" y="7"/>
                    <a:pt x="20" y="7"/>
                  </a:cubicBezTo>
                  <a:cubicBezTo>
                    <a:pt x="17" y="7"/>
                    <a:pt x="14" y="8"/>
                    <a:pt x="12" y="10"/>
                  </a:cubicBezTo>
                  <a:cubicBezTo>
                    <a:pt x="10" y="12"/>
                    <a:pt x="9" y="16"/>
                    <a:pt x="9" y="20"/>
                  </a:cubicBezTo>
                  <a:cubicBezTo>
                    <a:pt x="9" y="25"/>
                    <a:pt x="10" y="28"/>
                    <a:pt x="12" y="31"/>
                  </a:cubicBezTo>
                  <a:cubicBezTo>
                    <a:pt x="14" y="33"/>
                    <a:pt x="17" y="34"/>
                    <a:pt x="20" y="34"/>
                  </a:cubicBezTo>
                  <a:cubicBezTo>
                    <a:pt x="22" y="34"/>
                    <a:pt x="23" y="34"/>
                    <a:pt x="25" y="33"/>
                  </a:cubicBezTo>
                  <a:cubicBezTo>
                    <a:pt x="27" y="32"/>
                    <a:pt x="28" y="32"/>
                    <a:pt x="29" y="31"/>
                  </a:cubicBezTo>
                  <a:cubicBezTo>
                    <a:pt x="29" y="26"/>
                    <a:pt x="29" y="26"/>
                    <a:pt x="29" y="26"/>
                  </a:cubicBezTo>
                  <a:lnTo>
                    <a:pt x="2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4" name="iṧḷídè"/>
            <p:cNvSpPr/>
            <p:nvPr/>
          </p:nvSpPr>
          <p:spPr bwMode="auto">
            <a:xfrm>
              <a:off x="4937888" y="1624325"/>
              <a:ext cx="72888" cy="94615"/>
            </a:xfrm>
            <a:custGeom>
              <a:avLst/>
              <a:gdLst>
                <a:gd name="T0" fmla="*/ 0 w 32"/>
                <a:gd name="T1" fmla="*/ 0 h 41"/>
                <a:gd name="T2" fmla="*/ 9 w 32"/>
                <a:gd name="T3" fmla="*/ 0 h 41"/>
                <a:gd name="T4" fmla="*/ 9 w 32"/>
                <a:gd name="T5" fmla="*/ 22 h 41"/>
                <a:gd name="T6" fmla="*/ 9 w 32"/>
                <a:gd name="T7" fmla="*/ 29 h 41"/>
                <a:gd name="T8" fmla="*/ 11 w 32"/>
                <a:gd name="T9" fmla="*/ 33 h 41"/>
                <a:gd name="T10" fmla="*/ 17 w 32"/>
                <a:gd name="T11" fmla="*/ 34 h 41"/>
                <a:gd name="T12" fmla="*/ 22 w 32"/>
                <a:gd name="T13" fmla="*/ 33 h 41"/>
                <a:gd name="T14" fmla="*/ 24 w 32"/>
                <a:gd name="T15" fmla="*/ 29 h 41"/>
                <a:gd name="T16" fmla="*/ 24 w 32"/>
                <a:gd name="T17" fmla="*/ 22 h 41"/>
                <a:gd name="T18" fmla="*/ 24 w 32"/>
                <a:gd name="T19" fmla="*/ 0 h 41"/>
                <a:gd name="T20" fmla="*/ 32 w 32"/>
                <a:gd name="T21" fmla="*/ 0 h 41"/>
                <a:gd name="T22" fmla="*/ 32 w 32"/>
                <a:gd name="T23" fmla="*/ 21 h 41"/>
                <a:gd name="T24" fmla="*/ 32 w 32"/>
                <a:gd name="T25" fmla="*/ 32 h 41"/>
                <a:gd name="T26" fmla="*/ 29 w 32"/>
                <a:gd name="T27" fmla="*/ 37 h 41"/>
                <a:gd name="T28" fmla="*/ 25 w 32"/>
                <a:gd name="T29" fmla="*/ 40 h 41"/>
                <a:gd name="T30" fmla="*/ 17 w 32"/>
                <a:gd name="T31" fmla="*/ 41 h 41"/>
                <a:gd name="T32" fmla="*/ 8 w 32"/>
                <a:gd name="T33" fmla="*/ 40 h 41"/>
                <a:gd name="T34" fmla="*/ 4 w 32"/>
                <a:gd name="T35" fmla="*/ 36 h 41"/>
                <a:gd name="T36" fmla="*/ 1 w 32"/>
                <a:gd name="T37" fmla="*/ 32 h 41"/>
                <a:gd name="T38" fmla="*/ 0 w 32"/>
                <a:gd name="T39" fmla="*/ 22 h 41"/>
                <a:gd name="T40" fmla="*/ 0 w 32"/>
                <a:gd name="T4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41">
                  <a:moveTo>
                    <a:pt x="0" y="0"/>
                  </a:moveTo>
                  <a:cubicBezTo>
                    <a:pt x="9" y="0"/>
                    <a:pt x="9" y="0"/>
                    <a:pt x="9" y="0"/>
                  </a:cubicBezTo>
                  <a:cubicBezTo>
                    <a:pt x="9" y="22"/>
                    <a:pt x="9" y="22"/>
                    <a:pt x="9" y="22"/>
                  </a:cubicBezTo>
                  <a:cubicBezTo>
                    <a:pt x="9" y="25"/>
                    <a:pt x="9" y="28"/>
                    <a:pt x="9" y="29"/>
                  </a:cubicBezTo>
                  <a:cubicBezTo>
                    <a:pt x="9" y="30"/>
                    <a:pt x="10" y="32"/>
                    <a:pt x="11" y="33"/>
                  </a:cubicBezTo>
                  <a:cubicBezTo>
                    <a:pt x="13" y="34"/>
                    <a:pt x="14" y="34"/>
                    <a:pt x="17" y="34"/>
                  </a:cubicBezTo>
                  <a:cubicBezTo>
                    <a:pt x="19" y="34"/>
                    <a:pt x="21" y="34"/>
                    <a:pt x="22" y="33"/>
                  </a:cubicBezTo>
                  <a:cubicBezTo>
                    <a:pt x="23" y="32"/>
                    <a:pt x="24" y="31"/>
                    <a:pt x="24" y="29"/>
                  </a:cubicBezTo>
                  <a:cubicBezTo>
                    <a:pt x="24" y="28"/>
                    <a:pt x="24" y="26"/>
                    <a:pt x="24" y="22"/>
                  </a:cubicBezTo>
                  <a:cubicBezTo>
                    <a:pt x="24" y="0"/>
                    <a:pt x="24" y="0"/>
                    <a:pt x="24" y="0"/>
                  </a:cubicBezTo>
                  <a:cubicBezTo>
                    <a:pt x="32" y="0"/>
                    <a:pt x="32" y="0"/>
                    <a:pt x="32" y="0"/>
                  </a:cubicBezTo>
                  <a:cubicBezTo>
                    <a:pt x="32" y="21"/>
                    <a:pt x="32" y="21"/>
                    <a:pt x="32" y="21"/>
                  </a:cubicBezTo>
                  <a:cubicBezTo>
                    <a:pt x="32" y="26"/>
                    <a:pt x="32" y="30"/>
                    <a:pt x="32" y="32"/>
                  </a:cubicBezTo>
                  <a:cubicBezTo>
                    <a:pt x="31" y="34"/>
                    <a:pt x="30" y="35"/>
                    <a:pt x="29" y="37"/>
                  </a:cubicBezTo>
                  <a:cubicBezTo>
                    <a:pt x="28" y="38"/>
                    <a:pt x="27" y="39"/>
                    <a:pt x="25" y="40"/>
                  </a:cubicBezTo>
                  <a:cubicBezTo>
                    <a:pt x="23" y="41"/>
                    <a:pt x="20" y="41"/>
                    <a:pt x="17" y="41"/>
                  </a:cubicBezTo>
                  <a:cubicBezTo>
                    <a:pt x="13" y="41"/>
                    <a:pt x="10" y="41"/>
                    <a:pt x="8" y="40"/>
                  </a:cubicBezTo>
                  <a:cubicBezTo>
                    <a:pt x="6" y="39"/>
                    <a:pt x="5" y="38"/>
                    <a:pt x="4" y="36"/>
                  </a:cubicBezTo>
                  <a:cubicBezTo>
                    <a:pt x="2" y="35"/>
                    <a:pt x="2" y="33"/>
                    <a:pt x="1" y="32"/>
                  </a:cubicBezTo>
                  <a:cubicBezTo>
                    <a:pt x="1" y="30"/>
                    <a:pt x="0" y="26"/>
                    <a:pt x="0" y="22"/>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5" name="ïṩḷíḍé"/>
            <p:cNvSpPr/>
            <p:nvPr/>
          </p:nvSpPr>
          <p:spPr bwMode="auto">
            <a:xfrm>
              <a:off x="5038810" y="1624325"/>
              <a:ext cx="72888" cy="92512"/>
            </a:xfrm>
            <a:custGeom>
              <a:avLst/>
              <a:gdLst>
                <a:gd name="T0" fmla="*/ 0 w 104"/>
                <a:gd name="T1" fmla="*/ 132 h 132"/>
                <a:gd name="T2" fmla="*/ 0 w 104"/>
                <a:gd name="T3" fmla="*/ 0 h 132"/>
                <a:gd name="T4" fmla="*/ 26 w 104"/>
                <a:gd name="T5" fmla="*/ 0 h 132"/>
                <a:gd name="T6" fmla="*/ 78 w 104"/>
                <a:gd name="T7" fmla="*/ 89 h 132"/>
                <a:gd name="T8" fmla="*/ 78 w 104"/>
                <a:gd name="T9" fmla="*/ 0 h 132"/>
                <a:gd name="T10" fmla="*/ 104 w 104"/>
                <a:gd name="T11" fmla="*/ 0 h 132"/>
                <a:gd name="T12" fmla="*/ 104 w 104"/>
                <a:gd name="T13" fmla="*/ 132 h 132"/>
                <a:gd name="T14" fmla="*/ 78 w 104"/>
                <a:gd name="T15" fmla="*/ 132 h 132"/>
                <a:gd name="T16" fmla="*/ 23 w 104"/>
                <a:gd name="T17" fmla="*/ 46 h 132"/>
                <a:gd name="T18" fmla="*/ 23 w 104"/>
                <a:gd name="T19" fmla="*/ 132 h 132"/>
                <a:gd name="T20" fmla="*/ 0 w 104"/>
                <a:gd name="T21"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32">
                  <a:moveTo>
                    <a:pt x="0" y="132"/>
                  </a:moveTo>
                  <a:lnTo>
                    <a:pt x="0" y="0"/>
                  </a:lnTo>
                  <a:lnTo>
                    <a:pt x="26" y="0"/>
                  </a:lnTo>
                  <a:lnTo>
                    <a:pt x="78" y="89"/>
                  </a:lnTo>
                  <a:lnTo>
                    <a:pt x="78" y="0"/>
                  </a:lnTo>
                  <a:lnTo>
                    <a:pt x="104" y="0"/>
                  </a:lnTo>
                  <a:lnTo>
                    <a:pt x="104" y="132"/>
                  </a:lnTo>
                  <a:lnTo>
                    <a:pt x="78" y="132"/>
                  </a:lnTo>
                  <a:lnTo>
                    <a:pt x="23" y="46"/>
                  </a:lnTo>
                  <a:lnTo>
                    <a:pt x="23"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6" name="ï$liḓê"/>
            <p:cNvSpPr/>
            <p:nvPr/>
          </p:nvSpPr>
          <p:spPr bwMode="auto">
            <a:xfrm>
              <a:off x="5136929" y="1624325"/>
              <a:ext cx="18923" cy="925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chemeClr val="accent1"/>
                </a:solidFill>
              </a:endParaRPr>
            </a:p>
          </p:txBody>
        </p:sp>
        <p:sp>
          <p:nvSpPr>
            <p:cNvPr id="67" name="iṩlidè"/>
            <p:cNvSpPr/>
            <p:nvPr/>
          </p:nvSpPr>
          <p:spPr bwMode="auto">
            <a:xfrm>
              <a:off x="5171271" y="1624325"/>
              <a:ext cx="84803" cy="92512"/>
            </a:xfrm>
            <a:custGeom>
              <a:avLst/>
              <a:gdLst>
                <a:gd name="T0" fmla="*/ 46 w 121"/>
                <a:gd name="T1" fmla="*/ 132 h 132"/>
                <a:gd name="T2" fmla="*/ 0 w 121"/>
                <a:gd name="T3" fmla="*/ 0 h 132"/>
                <a:gd name="T4" fmla="*/ 30 w 121"/>
                <a:gd name="T5" fmla="*/ 0 h 132"/>
                <a:gd name="T6" fmla="*/ 63 w 121"/>
                <a:gd name="T7" fmla="*/ 99 h 132"/>
                <a:gd name="T8" fmla="*/ 92 w 121"/>
                <a:gd name="T9" fmla="*/ 0 h 132"/>
                <a:gd name="T10" fmla="*/ 121 w 121"/>
                <a:gd name="T11" fmla="*/ 0 h 132"/>
                <a:gd name="T12" fmla="*/ 76 w 121"/>
                <a:gd name="T13" fmla="*/ 132 h 132"/>
                <a:gd name="T14" fmla="*/ 46 w 121"/>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32">
                  <a:moveTo>
                    <a:pt x="46" y="132"/>
                  </a:moveTo>
                  <a:lnTo>
                    <a:pt x="0" y="0"/>
                  </a:lnTo>
                  <a:lnTo>
                    <a:pt x="30" y="0"/>
                  </a:lnTo>
                  <a:lnTo>
                    <a:pt x="63" y="99"/>
                  </a:lnTo>
                  <a:lnTo>
                    <a:pt x="92" y="0"/>
                  </a:lnTo>
                  <a:lnTo>
                    <a:pt x="121" y="0"/>
                  </a:lnTo>
                  <a:lnTo>
                    <a:pt x="76" y="132"/>
                  </a:lnTo>
                  <a:lnTo>
                    <a:pt x="46"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8" name="íṧļîḓé"/>
            <p:cNvSpPr/>
            <p:nvPr/>
          </p:nvSpPr>
          <p:spPr bwMode="auto">
            <a:xfrm>
              <a:off x="5272193" y="1624325"/>
              <a:ext cx="71487" cy="92512"/>
            </a:xfrm>
            <a:custGeom>
              <a:avLst/>
              <a:gdLst>
                <a:gd name="T0" fmla="*/ 0 w 102"/>
                <a:gd name="T1" fmla="*/ 132 h 132"/>
                <a:gd name="T2" fmla="*/ 0 w 102"/>
                <a:gd name="T3" fmla="*/ 0 h 132"/>
                <a:gd name="T4" fmla="*/ 99 w 102"/>
                <a:gd name="T5" fmla="*/ 0 h 132"/>
                <a:gd name="T6" fmla="*/ 99 w 102"/>
                <a:gd name="T7" fmla="*/ 23 h 132"/>
                <a:gd name="T8" fmla="*/ 27 w 102"/>
                <a:gd name="T9" fmla="*/ 23 h 132"/>
                <a:gd name="T10" fmla="*/ 27 w 102"/>
                <a:gd name="T11" fmla="*/ 53 h 132"/>
                <a:gd name="T12" fmla="*/ 92 w 102"/>
                <a:gd name="T13" fmla="*/ 53 h 132"/>
                <a:gd name="T14" fmla="*/ 92 w 102"/>
                <a:gd name="T15" fmla="*/ 76 h 132"/>
                <a:gd name="T16" fmla="*/ 27 w 102"/>
                <a:gd name="T17" fmla="*/ 76 h 132"/>
                <a:gd name="T18" fmla="*/ 27 w 102"/>
                <a:gd name="T19" fmla="*/ 112 h 132"/>
                <a:gd name="T20" fmla="*/ 102 w 102"/>
                <a:gd name="T21" fmla="*/ 112 h 132"/>
                <a:gd name="T22" fmla="*/ 102 w 102"/>
                <a:gd name="T23" fmla="*/ 132 h 132"/>
                <a:gd name="T24" fmla="*/ 0 w 102"/>
                <a:gd name="T25"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32">
                  <a:moveTo>
                    <a:pt x="0" y="132"/>
                  </a:moveTo>
                  <a:lnTo>
                    <a:pt x="0" y="0"/>
                  </a:lnTo>
                  <a:lnTo>
                    <a:pt x="99" y="0"/>
                  </a:lnTo>
                  <a:lnTo>
                    <a:pt x="99" y="23"/>
                  </a:lnTo>
                  <a:lnTo>
                    <a:pt x="27" y="23"/>
                  </a:lnTo>
                  <a:lnTo>
                    <a:pt x="27" y="53"/>
                  </a:lnTo>
                  <a:lnTo>
                    <a:pt x="92" y="53"/>
                  </a:lnTo>
                  <a:lnTo>
                    <a:pt x="92" y="76"/>
                  </a:lnTo>
                  <a:lnTo>
                    <a:pt x="27" y="76"/>
                  </a:lnTo>
                  <a:lnTo>
                    <a:pt x="27" y="112"/>
                  </a:lnTo>
                  <a:lnTo>
                    <a:pt x="102" y="112"/>
                  </a:lnTo>
                  <a:lnTo>
                    <a:pt x="102" y="132"/>
                  </a:lnTo>
                  <a:lnTo>
                    <a:pt x="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69" name="iṩḻîḑè"/>
            <p:cNvSpPr/>
            <p:nvPr/>
          </p:nvSpPr>
          <p:spPr bwMode="auto">
            <a:xfrm>
              <a:off x="5366808" y="1624325"/>
              <a:ext cx="79897" cy="92512"/>
            </a:xfrm>
            <a:custGeom>
              <a:avLst/>
              <a:gdLst>
                <a:gd name="T0" fmla="*/ 0 w 35"/>
                <a:gd name="T1" fmla="*/ 40 h 40"/>
                <a:gd name="T2" fmla="*/ 0 w 35"/>
                <a:gd name="T3" fmla="*/ 0 h 40"/>
                <a:gd name="T4" fmla="*/ 17 w 35"/>
                <a:gd name="T5" fmla="*/ 0 h 40"/>
                <a:gd name="T6" fmla="*/ 26 w 35"/>
                <a:gd name="T7" fmla="*/ 1 h 40"/>
                <a:gd name="T8" fmla="*/ 30 w 35"/>
                <a:gd name="T9" fmla="*/ 5 h 40"/>
                <a:gd name="T10" fmla="*/ 32 w 35"/>
                <a:gd name="T11" fmla="*/ 12 h 40"/>
                <a:gd name="T12" fmla="*/ 30 w 35"/>
                <a:gd name="T13" fmla="*/ 19 h 40"/>
                <a:gd name="T14" fmla="*/ 22 w 35"/>
                <a:gd name="T15" fmla="*/ 23 h 40"/>
                <a:gd name="T16" fmla="*/ 26 w 35"/>
                <a:gd name="T17" fmla="*/ 26 h 40"/>
                <a:gd name="T18" fmla="*/ 31 w 35"/>
                <a:gd name="T19" fmla="*/ 33 h 40"/>
                <a:gd name="T20" fmla="*/ 35 w 35"/>
                <a:gd name="T21" fmla="*/ 40 h 40"/>
                <a:gd name="T22" fmla="*/ 26 w 35"/>
                <a:gd name="T23" fmla="*/ 40 h 40"/>
                <a:gd name="T24" fmla="*/ 20 w 35"/>
                <a:gd name="T25" fmla="*/ 32 h 40"/>
                <a:gd name="T26" fmla="*/ 16 w 35"/>
                <a:gd name="T27" fmla="*/ 26 h 40"/>
                <a:gd name="T28" fmla="*/ 13 w 35"/>
                <a:gd name="T29" fmla="*/ 24 h 40"/>
                <a:gd name="T30" fmla="*/ 9 w 35"/>
                <a:gd name="T31" fmla="*/ 24 h 40"/>
                <a:gd name="T32" fmla="*/ 8 w 35"/>
                <a:gd name="T33" fmla="*/ 24 h 40"/>
                <a:gd name="T34" fmla="*/ 8 w 35"/>
                <a:gd name="T35" fmla="*/ 40 h 40"/>
                <a:gd name="T36" fmla="*/ 0 w 35"/>
                <a:gd name="T37" fmla="*/ 40 h 40"/>
                <a:gd name="T38" fmla="*/ 8 w 35"/>
                <a:gd name="T39" fmla="*/ 17 h 40"/>
                <a:gd name="T40" fmla="*/ 14 w 35"/>
                <a:gd name="T41" fmla="*/ 17 h 40"/>
                <a:gd name="T42" fmla="*/ 21 w 35"/>
                <a:gd name="T43" fmla="*/ 17 h 40"/>
                <a:gd name="T44" fmla="*/ 23 w 35"/>
                <a:gd name="T45" fmla="*/ 15 h 40"/>
                <a:gd name="T46" fmla="*/ 24 w 35"/>
                <a:gd name="T47" fmla="*/ 12 h 40"/>
                <a:gd name="T48" fmla="*/ 23 w 35"/>
                <a:gd name="T49" fmla="*/ 9 h 40"/>
                <a:gd name="T50" fmla="*/ 20 w 35"/>
                <a:gd name="T51" fmla="*/ 7 h 40"/>
                <a:gd name="T52" fmla="*/ 14 w 35"/>
                <a:gd name="T53" fmla="*/ 7 h 40"/>
                <a:gd name="T54" fmla="*/ 8 w 35"/>
                <a:gd name="T55" fmla="*/ 7 h 40"/>
                <a:gd name="T56" fmla="*/ 8 w 35"/>
                <a:gd name="T57"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40">
                  <a:moveTo>
                    <a:pt x="0" y="40"/>
                  </a:moveTo>
                  <a:cubicBezTo>
                    <a:pt x="0" y="0"/>
                    <a:pt x="0" y="0"/>
                    <a:pt x="0" y="0"/>
                  </a:cubicBezTo>
                  <a:cubicBezTo>
                    <a:pt x="17" y="0"/>
                    <a:pt x="17" y="0"/>
                    <a:pt x="17" y="0"/>
                  </a:cubicBezTo>
                  <a:cubicBezTo>
                    <a:pt x="21" y="0"/>
                    <a:pt x="24" y="1"/>
                    <a:pt x="26" y="1"/>
                  </a:cubicBezTo>
                  <a:cubicBezTo>
                    <a:pt x="28" y="2"/>
                    <a:pt x="29" y="3"/>
                    <a:pt x="30" y="5"/>
                  </a:cubicBezTo>
                  <a:cubicBezTo>
                    <a:pt x="32" y="7"/>
                    <a:pt x="32" y="9"/>
                    <a:pt x="32" y="12"/>
                  </a:cubicBezTo>
                  <a:cubicBezTo>
                    <a:pt x="32" y="15"/>
                    <a:pt x="31" y="17"/>
                    <a:pt x="30" y="19"/>
                  </a:cubicBezTo>
                  <a:cubicBezTo>
                    <a:pt x="28" y="21"/>
                    <a:pt x="25" y="22"/>
                    <a:pt x="22" y="23"/>
                  </a:cubicBezTo>
                  <a:cubicBezTo>
                    <a:pt x="23" y="24"/>
                    <a:pt x="25" y="25"/>
                    <a:pt x="26" y="26"/>
                  </a:cubicBezTo>
                  <a:cubicBezTo>
                    <a:pt x="27" y="27"/>
                    <a:pt x="29" y="29"/>
                    <a:pt x="31" y="33"/>
                  </a:cubicBezTo>
                  <a:cubicBezTo>
                    <a:pt x="35" y="40"/>
                    <a:pt x="35" y="40"/>
                    <a:pt x="35" y="40"/>
                  </a:cubicBezTo>
                  <a:cubicBezTo>
                    <a:pt x="26" y="40"/>
                    <a:pt x="26" y="40"/>
                    <a:pt x="26" y="40"/>
                  </a:cubicBezTo>
                  <a:cubicBezTo>
                    <a:pt x="20" y="32"/>
                    <a:pt x="20" y="32"/>
                    <a:pt x="20" y="32"/>
                  </a:cubicBezTo>
                  <a:cubicBezTo>
                    <a:pt x="18" y="29"/>
                    <a:pt x="17" y="27"/>
                    <a:pt x="16" y="26"/>
                  </a:cubicBezTo>
                  <a:cubicBezTo>
                    <a:pt x="15" y="25"/>
                    <a:pt x="14" y="24"/>
                    <a:pt x="13" y="24"/>
                  </a:cubicBezTo>
                  <a:cubicBezTo>
                    <a:pt x="12" y="24"/>
                    <a:pt x="11" y="24"/>
                    <a:pt x="9" y="24"/>
                  </a:cubicBezTo>
                  <a:cubicBezTo>
                    <a:pt x="8" y="24"/>
                    <a:pt x="8" y="24"/>
                    <a:pt x="8" y="24"/>
                  </a:cubicBezTo>
                  <a:cubicBezTo>
                    <a:pt x="8" y="40"/>
                    <a:pt x="8" y="40"/>
                    <a:pt x="8" y="40"/>
                  </a:cubicBezTo>
                  <a:cubicBezTo>
                    <a:pt x="0" y="40"/>
                    <a:pt x="0" y="40"/>
                    <a:pt x="0" y="40"/>
                  </a:cubicBezTo>
                  <a:close/>
                  <a:moveTo>
                    <a:pt x="8" y="17"/>
                  </a:moveTo>
                  <a:cubicBezTo>
                    <a:pt x="14" y="17"/>
                    <a:pt x="14" y="17"/>
                    <a:pt x="14" y="17"/>
                  </a:cubicBezTo>
                  <a:cubicBezTo>
                    <a:pt x="17" y="17"/>
                    <a:pt x="20" y="17"/>
                    <a:pt x="21" y="17"/>
                  </a:cubicBezTo>
                  <a:cubicBezTo>
                    <a:pt x="22" y="16"/>
                    <a:pt x="23" y="16"/>
                    <a:pt x="23" y="15"/>
                  </a:cubicBezTo>
                  <a:cubicBezTo>
                    <a:pt x="24" y="14"/>
                    <a:pt x="24" y="13"/>
                    <a:pt x="24" y="12"/>
                  </a:cubicBezTo>
                  <a:cubicBezTo>
                    <a:pt x="24" y="11"/>
                    <a:pt x="24" y="10"/>
                    <a:pt x="23" y="9"/>
                  </a:cubicBezTo>
                  <a:cubicBezTo>
                    <a:pt x="22" y="8"/>
                    <a:pt x="21" y="8"/>
                    <a:pt x="20" y="7"/>
                  </a:cubicBezTo>
                  <a:cubicBezTo>
                    <a:pt x="19" y="7"/>
                    <a:pt x="17" y="7"/>
                    <a:pt x="14" y="7"/>
                  </a:cubicBezTo>
                  <a:cubicBezTo>
                    <a:pt x="8" y="7"/>
                    <a:pt x="8" y="7"/>
                    <a:pt x="8" y="7"/>
                  </a:cubicBezTo>
                  <a:lnTo>
                    <a:pt x="8"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0" name="ïṣľíḑé"/>
            <p:cNvSpPr/>
            <p:nvPr/>
          </p:nvSpPr>
          <p:spPr bwMode="auto">
            <a:xfrm>
              <a:off x="5460722" y="1624325"/>
              <a:ext cx="72888" cy="94615"/>
            </a:xfrm>
            <a:custGeom>
              <a:avLst/>
              <a:gdLst>
                <a:gd name="T0" fmla="*/ 0 w 32"/>
                <a:gd name="T1" fmla="*/ 27 h 41"/>
                <a:gd name="T2" fmla="*/ 8 w 32"/>
                <a:gd name="T3" fmla="*/ 27 h 41"/>
                <a:gd name="T4" fmla="*/ 11 w 32"/>
                <a:gd name="T5" fmla="*/ 32 h 41"/>
                <a:gd name="T6" fmla="*/ 16 w 32"/>
                <a:gd name="T7" fmla="*/ 34 h 41"/>
                <a:gd name="T8" fmla="*/ 22 w 32"/>
                <a:gd name="T9" fmla="*/ 33 h 41"/>
                <a:gd name="T10" fmla="*/ 24 w 32"/>
                <a:gd name="T11" fmla="*/ 29 h 41"/>
                <a:gd name="T12" fmla="*/ 23 w 32"/>
                <a:gd name="T13" fmla="*/ 26 h 41"/>
                <a:gd name="T14" fmla="*/ 21 w 32"/>
                <a:gd name="T15" fmla="*/ 25 h 41"/>
                <a:gd name="T16" fmla="*/ 14 w 32"/>
                <a:gd name="T17" fmla="*/ 23 h 41"/>
                <a:gd name="T18" fmla="*/ 5 w 32"/>
                <a:gd name="T19" fmla="*/ 19 h 41"/>
                <a:gd name="T20" fmla="*/ 1 w 32"/>
                <a:gd name="T21" fmla="*/ 11 h 41"/>
                <a:gd name="T22" fmla="*/ 3 w 32"/>
                <a:gd name="T23" fmla="*/ 5 h 41"/>
                <a:gd name="T24" fmla="*/ 8 w 32"/>
                <a:gd name="T25" fmla="*/ 1 h 41"/>
                <a:gd name="T26" fmla="*/ 16 w 32"/>
                <a:gd name="T27" fmla="*/ 0 h 41"/>
                <a:gd name="T28" fmla="*/ 27 w 32"/>
                <a:gd name="T29" fmla="*/ 3 h 41"/>
                <a:gd name="T30" fmla="*/ 31 w 32"/>
                <a:gd name="T31" fmla="*/ 12 h 41"/>
                <a:gd name="T32" fmla="*/ 23 w 32"/>
                <a:gd name="T33" fmla="*/ 12 h 41"/>
                <a:gd name="T34" fmla="*/ 21 w 32"/>
                <a:gd name="T35" fmla="*/ 8 h 41"/>
                <a:gd name="T36" fmla="*/ 16 w 32"/>
                <a:gd name="T37" fmla="*/ 6 h 41"/>
                <a:gd name="T38" fmla="*/ 10 w 32"/>
                <a:gd name="T39" fmla="*/ 8 h 41"/>
                <a:gd name="T40" fmla="*/ 9 w 32"/>
                <a:gd name="T41" fmla="*/ 10 h 41"/>
                <a:gd name="T42" fmla="*/ 10 w 32"/>
                <a:gd name="T43" fmla="*/ 13 h 41"/>
                <a:gd name="T44" fmla="*/ 18 w 32"/>
                <a:gd name="T45" fmla="*/ 15 h 41"/>
                <a:gd name="T46" fmla="*/ 26 w 32"/>
                <a:gd name="T47" fmla="*/ 18 h 41"/>
                <a:gd name="T48" fmla="*/ 31 w 32"/>
                <a:gd name="T49" fmla="*/ 22 h 41"/>
                <a:gd name="T50" fmla="*/ 32 w 32"/>
                <a:gd name="T51" fmla="*/ 29 h 41"/>
                <a:gd name="T52" fmla="*/ 30 w 32"/>
                <a:gd name="T53" fmla="*/ 35 h 41"/>
                <a:gd name="T54" fmla="*/ 25 w 32"/>
                <a:gd name="T55" fmla="*/ 40 h 41"/>
                <a:gd name="T56" fmla="*/ 16 w 32"/>
                <a:gd name="T57" fmla="*/ 41 h 41"/>
                <a:gd name="T58" fmla="*/ 5 w 32"/>
                <a:gd name="T59" fmla="*/ 38 h 41"/>
                <a:gd name="T60" fmla="*/ 0 w 32"/>
                <a:gd name="T61" fmla="*/ 2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 h="41">
                  <a:moveTo>
                    <a:pt x="0" y="27"/>
                  </a:moveTo>
                  <a:cubicBezTo>
                    <a:pt x="8" y="27"/>
                    <a:pt x="8" y="27"/>
                    <a:pt x="8" y="27"/>
                  </a:cubicBezTo>
                  <a:cubicBezTo>
                    <a:pt x="8" y="29"/>
                    <a:pt x="9" y="31"/>
                    <a:pt x="11" y="32"/>
                  </a:cubicBezTo>
                  <a:cubicBezTo>
                    <a:pt x="12" y="34"/>
                    <a:pt x="14" y="34"/>
                    <a:pt x="16" y="34"/>
                  </a:cubicBezTo>
                  <a:cubicBezTo>
                    <a:pt x="19" y="34"/>
                    <a:pt x="21" y="34"/>
                    <a:pt x="22" y="33"/>
                  </a:cubicBezTo>
                  <a:cubicBezTo>
                    <a:pt x="24" y="31"/>
                    <a:pt x="24" y="30"/>
                    <a:pt x="24" y="29"/>
                  </a:cubicBezTo>
                  <a:cubicBezTo>
                    <a:pt x="24" y="28"/>
                    <a:pt x="24" y="27"/>
                    <a:pt x="23" y="26"/>
                  </a:cubicBezTo>
                  <a:cubicBezTo>
                    <a:pt x="23" y="26"/>
                    <a:pt x="22" y="25"/>
                    <a:pt x="21" y="25"/>
                  </a:cubicBezTo>
                  <a:cubicBezTo>
                    <a:pt x="20" y="24"/>
                    <a:pt x="17" y="24"/>
                    <a:pt x="14" y="23"/>
                  </a:cubicBezTo>
                  <a:cubicBezTo>
                    <a:pt x="10" y="22"/>
                    <a:pt x="7" y="20"/>
                    <a:pt x="5" y="19"/>
                  </a:cubicBezTo>
                  <a:cubicBezTo>
                    <a:pt x="3" y="17"/>
                    <a:pt x="1" y="14"/>
                    <a:pt x="1" y="11"/>
                  </a:cubicBezTo>
                  <a:cubicBezTo>
                    <a:pt x="1" y="9"/>
                    <a:pt x="2" y="7"/>
                    <a:pt x="3" y="5"/>
                  </a:cubicBezTo>
                  <a:cubicBezTo>
                    <a:pt x="4" y="3"/>
                    <a:pt x="6" y="2"/>
                    <a:pt x="8" y="1"/>
                  </a:cubicBezTo>
                  <a:cubicBezTo>
                    <a:pt x="10" y="0"/>
                    <a:pt x="13" y="0"/>
                    <a:pt x="16" y="0"/>
                  </a:cubicBezTo>
                  <a:cubicBezTo>
                    <a:pt x="21" y="0"/>
                    <a:pt x="25" y="1"/>
                    <a:pt x="27" y="3"/>
                  </a:cubicBezTo>
                  <a:cubicBezTo>
                    <a:pt x="30" y="5"/>
                    <a:pt x="31" y="8"/>
                    <a:pt x="31" y="12"/>
                  </a:cubicBezTo>
                  <a:cubicBezTo>
                    <a:pt x="23" y="12"/>
                    <a:pt x="23" y="12"/>
                    <a:pt x="23" y="12"/>
                  </a:cubicBezTo>
                  <a:cubicBezTo>
                    <a:pt x="23" y="10"/>
                    <a:pt x="22" y="9"/>
                    <a:pt x="21" y="8"/>
                  </a:cubicBezTo>
                  <a:cubicBezTo>
                    <a:pt x="20" y="7"/>
                    <a:pt x="18" y="6"/>
                    <a:pt x="16" y="6"/>
                  </a:cubicBezTo>
                  <a:cubicBezTo>
                    <a:pt x="13" y="6"/>
                    <a:pt x="12" y="7"/>
                    <a:pt x="10" y="8"/>
                  </a:cubicBezTo>
                  <a:cubicBezTo>
                    <a:pt x="9" y="8"/>
                    <a:pt x="9" y="9"/>
                    <a:pt x="9" y="10"/>
                  </a:cubicBezTo>
                  <a:cubicBezTo>
                    <a:pt x="9" y="11"/>
                    <a:pt x="9" y="12"/>
                    <a:pt x="10" y="13"/>
                  </a:cubicBezTo>
                  <a:cubicBezTo>
                    <a:pt x="11" y="14"/>
                    <a:pt x="14" y="14"/>
                    <a:pt x="18" y="15"/>
                  </a:cubicBezTo>
                  <a:cubicBezTo>
                    <a:pt x="22" y="16"/>
                    <a:pt x="24" y="17"/>
                    <a:pt x="26" y="18"/>
                  </a:cubicBezTo>
                  <a:cubicBezTo>
                    <a:pt x="28" y="19"/>
                    <a:pt x="30" y="21"/>
                    <a:pt x="31" y="22"/>
                  </a:cubicBezTo>
                  <a:cubicBezTo>
                    <a:pt x="32" y="24"/>
                    <a:pt x="32" y="26"/>
                    <a:pt x="32" y="29"/>
                  </a:cubicBezTo>
                  <a:cubicBezTo>
                    <a:pt x="32" y="31"/>
                    <a:pt x="32" y="33"/>
                    <a:pt x="30" y="35"/>
                  </a:cubicBezTo>
                  <a:cubicBezTo>
                    <a:pt x="29" y="37"/>
                    <a:pt x="27" y="39"/>
                    <a:pt x="25" y="40"/>
                  </a:cubicBezTo>
                  <a:cubicBezTo>
                    <a:pt x="23" y="41"/>
                    <a:pt x="20" y="41"/>
                    <a:pt x="16" y="41"/>
                  </a:cubicBezTo>
                  <a:cubicBezTo>
                    <a:pt x="11" y="41"/>
                    <a:pt x="7" y="40"/>
                    <a:pt x="5" y="38"/>
                  </a:cubicBezTo>
                  <a:cubicBezTo>
                    <a:pt x="2" y="35"/>
                    <a:pt x="0" y="32"/>
                    <a:pt x="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1" name="îşḻîḑè"/>
            <p:cNvSpPr/>
            <p:nvPr/>
          </p:nvSpPr>
          <p:spPr bwMode="auto">
            <a:xfrm>
              <a:off x="5556738" y="1624325"/>
              <a:ext cx="18222" cy="925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chemeClr val="accent1"/>
                </a:solidFill>
              </a:endParaRPr>
            </a:p>
          </p:txBody>
        </p:sp>
        <p:sp>
          <p:nvSpPr>
            <p:cNvPr id="72" name="iṣḷiḓê"/>
            <p:cNvSpPr/>
            <p:nvPr/>
          </p:nvSpPr>
          <p:spPr bwMode="auto">
            <a:xfrm>
              <a:off x="5593182" y="1624325"/>
              <a:ext cx="73589" cy="92512"/>
            </a:xfrm>
            <a:custGeom>
              <a:avLst/>
              <a:gdLst>
                <a:gd name="T0" fmla="*/ 40 w 105"/>
                <a:gd name="T1" fmla="*/ 132 h 132"/>
                <a:gd name="T2" fmla="*/ 40 w 105"/>
                <a:gd name="T3" fmla="*/ 23 h 132"/>
                <a:gd name="T4" fmla="*/ 0 w 105"/>
                <a:gd name="T5" fmla="*/ 23 h 132"/>
                <a:gd name="T6" fmla="*/ 0 w 105"/>
                <a:gd name="T7" fmla="*/ 0 h 132"/>
                <a:gd name="T8" fmla="*/ 105 w 105"/>
                <a:gd name="T9" fmla="*/ 0 h 132"/>
                <a:gd name="T10" fmla="*/ 105 w 105"/>
                <a:gd name="T11" fmla="*/ 23 h 132"/>
                <a:gd name="T12" fmla="*/ 66 w 105"/>
                <a:gd name="T13" fmla="*/ 23 h 132"/>
                <a:gd name="T14" fmla="*/ 66 w 105"/>
                <a:gd name="T15" fmla="*/ 132 h 132"/>
                <a:gd name="T16" fmla="*/ 40 w 105"/>
                <a:gd name="T1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5" h="132">
                  <a:moveTo>
                    <a:pt x="40" y="132"/>
                  </a:moveTo>
                  <a:lnTo>
                    <a:pt x="40" y="23"/>
                  </a:lnTo>
                  <a:lnTo>
                    <a:pt x="0" y="23"/>
                  </a:lnTo>
                  <a:lnTo>
                    <a:pt x="0" y="0"/>
                  </a:lnTo>
                  <a:lnTo>
                    <a:pt x="105" y="0"/>
                  </a:lnTo>
                  <a:lnTo>
                    <a:pt x="105" y="23"/>
                  </a:lnTo>
                  <a:lnTo>
                    <a:pt x="66" y="23"/>
                  </a:lnTo>
                  <a:lnTo>
                    <a:pt x="66" y="132"/>
                  </a:lnTo>
                  <a:lnTo>
                    <a:pt x="40"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sp>
          <p:nvSpPr>
            <p:cNvPr id="73" name="işļídè"/>
            <p:cNvSpPr/>
            <p:nvPr/>
          </p:nvSpPr>
          <p:spPr bwMode="auto">
            <a:xfrm>
              <a:off x="5675882" y="1624325"/>
              <a:ext cx="84803" cy="92512"/>
            </a:xfrm>
            <a:custGeom>
              <a:avLst/>
              <a:gdLst>
                <a:gd name="T0" fmla="*/ 46 w 121"/>
                <a:gd name="T1" fmla="*/ 132 h 132"/>
                <a:gd name="T2" fmla="*/ 46 w 121"/>
                <a:gd name="T3" fmla="*/ 79 h 132"/>
                <a:gd name="T4" fmla="*/ 0 w 121"/>
                <a:gd name="T5" fmla="*/ 0 h 132"/>
                <a:gd name="T6" fmla="*/ 30 w 121"/>
                <a:gd name="T7" fmla="*/ 0 h 132"/>
                <a:gd name="T8" fmla="*/ 62 w 121"/>
                <a:gd name="T9" fmla="*/ 53 h 132"/>
                <a:gd name="T10" fmla="*/ 92 w 121"/>
                <a:gd name="T11" fmla="*/ 0 h 132"/>
                <a:gd name="T12" fmla="*/ 121 w 121"/>
                <a:gd name="T13" fmla="*/ 0 h 132"/>
                <a:gd name="T14" fmla="*/ 75 w 121"/>
                <a:gd name="T15" fmla="*/ 79 h 132"/>
                <a:gd name="T16" fmla="*/ 75 w 121"/>
                <a:gd name="T17" fmla="*/ 132 h 132"/>
                <a:gd name="T18" fmla="*/ 46 w 121"/>
                <a:gd name="T19"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46" y="132"/>
                  </a:moveTo>
                  <a:lnTo>
                    <a:pt x="46" y="79"/>
                  </a:lnTo>
                  <a:lnTo>
                    <a:pt x="0" y="0"/>
                  </a:lnTo>
                  <a:lnTo>
                    <a:pt x="30" y="0"/>
                  </a:lnTo>
                  <a:lnTo>
                    <a:pt x="62" y="53"/>
                  </a:lnTo>
                  <a:lnTo>
                    <a:pt x="92" y="0"/>
                  </a:lnTo>
                  <a:lnTo>
                    <a:pt x="121" y="0"/>
                  </a:lnTo>
                  <a:lnTo>
                    <a:pt x="75" y="79"/>
                  </a:lnTo>
                  <a:lnTo>
                    <a:pt x="75" y="132"/>
                  </a:lnTo>
                  <a:lnTo>
                    <a:pt x="46"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endParaRPr>
            </a:p>
          </p:txBody>
        </p:sp>
      </p:grpSp>
      <p:sp>
        <p:nvSpPr>
          <p:cNvPr id="74" name="文本框 73"/>
          <p:cNvSpPr txBox="1"/>
          <p:nvPr/>
        </p:nvSpPr>
        <p:spPr>
          <a:xfrm>
            <a:off x="3977202" y="4184964"/>
            <a:ext cx="6929820" cy="461665"/>
          </a:xfrm>
          <a:prstGeom prst="rect">
            <a:avLst/>
          </a:prstGeom>
          <a:noFill/>
        </p:spPr>
        <p:txBody>
          <a:bodyPr wrap="square" rtlCol="0">
            <a:spAutoFit/>
          </a:bodyPr>
          <a:lstStyle/>
          <a:p>
            <a:r>
              <a:rPr lang="en-US" altLang="zh-CN" sz="2400" dirty="0">
                <a:solidFill>
                  <a:schemeClr val="accent5">
                    <a:lumMod val="75000"/>
                  </a:schemeClr>
                </a:solidFill>
                <a:latin typeface="微软雅黑 Light" panose="020B0502040204020203" pitchFamily="34" charset="-122"/>
                <a:ea typeface="微软雅黑 Light" panose="020B0502040204020203" pitchFamily="34" charset="-122"/>
              </a:rPr>
              <a:t>Group: XXX</a:t>
            </a:r>
            <a:endParaRPr lang="zh-CN" altLang="en-US" sz="2400" dirty="0">
              <a:solidFill>
                <a:schemeClr val="accent5">
                  <a:lumMod val="75000"/>
                </a:schemeClr>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0" y="-9911"/>
            <a:ext cx="12192000" cy="6877823"/>
          </a:xfrm>
          <a:prstGeom prst="rect">
            <a:avLst/>
          </a:prstGeom>
          <a:solidFill>
            <a:schemeClr val="tx1">
              <a:alpha val="79000"/>
            </a:schemeClr>
          </a:solidFill>
          <a:ln w="44014" cap="flat">
            <a:noFill/>
            <a:miter/>
          </a:ln>
        </p:spPr>
        <p:txBody>
          <a:bodyPr vert="horz" wrap="square" lIns="91440" tIns="45720" rIns="91440" bIns="45720" rtlCol="0" anchor="ctr"/>
          <a:lstStyle/>
          <a:p>
            <a:pPr algn="l">
              <a:lnSpc>
                <a:spcPct val="110000"/>
              </a:lnSpc>
            </a:pPr>
            <a:endParaRPr kumimoji="1" lang="zh-CN" altLang="en-US"/>
          </a:p>
        </p:txBody>
      </p:sp>
      <p:sp>
        <p:nvSpPr>
          <p:cNvPr id="3" name="标题 1"/>
          <p:cNvSpPr txBox="1"/>
          <p:nvPr/>
        </p:nvSpPr>
        <p:spPr>
          <a:xfrm>
            <a:off x="119337" y="110222"/>
            <a:ext cx="11953326" cy="6637556"/>
          </a:xfrm>
          <a:prstGeom prst="roundRect">
            <a:avLst>
              <a:gd name="adj" fmla="val 2461"/>
            </a:avLst>
          </a:prstGeom>
          <a:solidFill>
            <a:srgbClr val="FFFFFF">
              <a:alpha val="100000"/>
            </a:srgbClr>
          </a:solidFill>
          <a:ln w="28575" cap="flat">
            <a:solidFill>
              <a:schemeClr val="accent1">
                <a:alpha val="100000"/>
              </a:schemeClr>
            </a:solid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custDataLst>
              <p:tags r:id="rId1"/>
            </p:custDataLst>
          </p:nvPr>
        </p:nvSpPr>
        <p:spPr>
          <a:xfrm flipV="1">
            <a:off x="3492643" y="2881242"/>
            <a:ext cx="360000" cy="180000"/>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custDataLst>
              <p:tags r:id="rId2"/>
            </p:custDataLst>
          </p:nvPr>
        </p:nvSpPr>
        <p:spPr>
          <a:xfrm>
            <a:off x="1932940" y="1374069"/>
            <a:ext cx="3479407" cy="1296000"/>
          </a:xfrm>
          <a:prstGeom prst="roundRect">
            <a:avLst>
              <a:gd name="adj" fmla="val 10351"/>
            </a:avLst>
          </a:prstGeom>
          <a:solidFill>
            <a:schemeClr val="accent1"/>
          </a:solidFill>
          <a:ln w="25400" cap="sq">
            <a:noFill/>
            <a:miter/>
          </a:ln>
          <a:effectLst/>
        </p:spPr>
        <p:txBody>
          <a:bodyPr vert="horz" wrap="square" lIns="91440" tIns="45720" rIns="91440" bIns="45720" rtlCol="0" anchor="ctr"/>
          <a:lstStyle/>
          <a:p>
            <a:pPr algn="just">
              <a:lnSpc>
                <a:spcPct val="110000"/>
              </a:lnSpc>
            </a:pPr>
            <a:endParaRPr kumimoji="1" lang="zh-CN" altLang="en-US"/>
          </a:p>
        </p:txBody>
      </p:sp>
      <p:sp>
        <p:nvSpPr>
          <p:cNvPr id="7" name="标题 1"/>
          <p:cNvSpPr txBox="1"/>
          <p:nvPr>
            <p:custDataLst>
              <p:tags r:id="rId3"/>
            </p:custDataLst>
          </p:nvPr>
        </p:nvSpPr>
        <p:spPr>
          <a:xfrm>
            <a:off x="1932940" y="1507711"/>
            <a:ext cx="3479406" cy="1093772"/>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NLP: Enabling Computers to Understand Human Language</a:t>
            </a:r>
            <a:endParaRPr kumimoji="1" lang="zh-CN" altLang="en-US"/>
          </a:p>
        </p:txBody>
      </p:sp>
      <p:sp>
        <p:nvSpPr>
          <p:cNvPr id="9" name="标题 1"/>
          <p:cNvSpPr txBox="1"/>
          <p:nvPr>
            <p:custDataLst>
              <p:tags r:id="rId4"/>
            </p:custDataLst>
          </p:nvPr>
        </p:nvSpPr>
        <p:spPr>
          <a:xfrm flipV="1">
            <a:off x="3492430" y="4680197"/>
            <a:ext cx="360000" cy="180000"/>
          </a:xfrm>
          <a:prstGeom prst="triangl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custDataLst>
              <p:tags r:id="rId5"/>
            </p:custDataLst>
          </p:nvPr>
        </p:nvSpPr>
        <p:spPr>
          <a:xfrm>
            <a:off x="1919392" y="3207314"/>
            <a:ext cx="3479407" cy="1296000"/>
          </a:xfrm>
          <a:prstGeom prst="roundRect">
            <a:avLst>
              <a:gd name="adj" fmla="val 10351"/>
            </a:avLst>
          </a:prstGeom>
          <a:solidFill>
            <a:schemeClr val="accent2"/>
          </a:solidFill>
          <a:ln w="25400" cap="sq">
            <a:noFill/>
            <a:miter/>
          </a:ln>
          <a:effectLst/>
        </p:spPr>
        <p:txBody>
          <a:bodyPr vert="horz" wrap="square" lIns="91440" tIns="45720" rIns="91440" bIns="45720" rtlCol="0" anchor="ctr"/>
          <a:lstStyle/>
          <a:p>
            <a:pPr algn="just">
              <a:lnSpc>
                <a:spcPct val="110000"/>
              </a:lnSpc>
            </a:pPr>
            <a:endParaRPr kumimoji="1" lang="zh-CN" altLang="en-US"/>
          </a:p>
        </p:txBody>
      </p:sp>
      <p:sp>
        <p:nvSpPr>
          <p:cNvPr id="11" name="标题 1"/>
          <p:cNvSpPr txBox="1"/>
          <p:nvPr>
            <p:custDataLst>
              <p:tags r:id="rId6"/>
            </p:custDataLst>
          </p:nvPr>
        </p:nvSpPr>
        <p:spPr>
          <a:xfrm>
            <a:off x="1932953" y="3340956"/>
            <a:ext cx="3452284" cy="1093772"/>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The Transformer: A Paradigm Shift</a:t>
            </a:r>
            <a:endParaRPr kumimoji="1" lang="zh-CN" altLang="en-US"/>
          </a:p>
        </p:txBody>
      </p:sp>
      <p:sp>
        <p:nvSpPr>
          <p:cNvPr id="14" name="标题 1"/>
          <p:cNvSpPr txBox="1"/>
          <p:nvPr>
            <p:custDataLst>
              <p:tags r:id="rId7"/>
            </p:custDataLst>
          </p:nvPr>
        </p:nvSpPr>
        <p:spPr>
          <a:xfrm>
            <a:off x="1906028" y="4971979"/>
            <a:ext cx="3479407" cy="1296000"/>
          </a:xfrm>
          <a:prstGeom prst="roundRect">
            <a:avLst>
              <a:gd name="adj" fmla="val 10351"/>
            </a:avLst>
          </a:prstGeom>
          <a:solidFill>
            <a:schemeClr val="accent1"/>
          </a:solidFill>
          <a:ln w="25400" cap="sq">
            <a:noFill/>
            <a:miter/>
          </a:ln>
          <a:effectLst/>
        </p:spPr>
        <p:txBody>
          <a:bodyPr vert="horz" wrap="square" lIns="91440" tIns="45720" rIns="91440" bIns="45720" rtlCol="0" anchor="ctr"/>
          <a:lstStyle/>
          <a:p>
            <a:pPr algn="just">
              <a:lnSpc>
                <a:spcPct val="110000"/>
              </a:lnSpc>
            </a:pPr>
            <a:endParaRPr kumimoji="1" lang="zh-CN" altLang="en-US"/>
          </a:p>
        </p:txBody>
      </p:sp>
      <p:sp>
        <p:nvSpPr>
          <p:cNvPr id="15" name="标题 1"/>
          <p:cNvSpPr txBox="1"/>
          <p:nvPr>
            <p:custDataLst>
              <p:tags r:id="rId8"/>
            </p:custDataLst>
          </p:nvPr>
        </p:nvSpPr>
        <p:spPr>
          <a:xfrm>
            <a:off x="1919589" y="5105621"/>
            <a:ext cx="3452285" cy="1093772"/>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BERT: Building on the Transformer</a:t>
            </a:r>
            <a:endParaRPr kumimoji="1" lang="zh-CN" altLang="en-US"/>
          </a:p>
        </p:txBody>
      </p:sp>
      <p:sp>
        <p:nvSpPr>
          <p:cNvPr id="16" name="标题 1"/>
          <p:cNvSpPr txBox="1"/>
          <p:nvPr/>
        </p:nvSpPr>
        <p:spPr>
          <a:xfrm>
            <a:off x="870659" y="263190"/>
            <a:ext cx="10377569" cy="536419"/>
          </a:xfrm>
          <a:prstGeom prst="rect">
            <a:avLst/>
          </a:prstGeom>
          <a:noFill/>
          <a:ln>
            <a:noFill/>
          </a:ln>
        </p:spPr>
        <p:txBody>
          <a:bodyPr vert="horz" wrap="square" lIns="0" tIns="0" rIns="0" bIns="0" rtlCol="0" anchor="t"/>
          <a:lstStyle/>
          <a:p>
            <a:pPr algn="l">
              <a:lnSpc>
                <a:spcPct val="130000"/>
              </a:lnSpc>
            </a:pPr>
            <a:r>
              <a:rPr kumimoji="1" lang="zh-CN" altLang="en-US" sz="2800" b="1" dirty="0">
                <a:ln w="889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理论基础：从 </a:t>
            </a:r>
            <a:r>
              <a:rPr kumimoji="1" lang="en-US" altLang="zh-CN" sz="2800" b="1" dirty="0">
                <a:ln w="889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NLP </a:t>
            </a:r>
            <a:r>
              <a:rPr kumimoji="1" lang="zh-CN" altLang="en-US" sz="2800" b="1" dirty="0">
                <a:ln w="889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到 </a:t>
            </a:r>
            <a:r>
              <a:rPr kumimoji="1" lang="en-US" altLang="zh-CN" sz="2800" b="1" dirty="0">
                <a:ln w="889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BER</a:t>
            </a:r>
            <a:r>
              <a:rPr kumimoji="1" lang="en-US" altLang="zh-CN" sz="2800" dirty="0">
                <a:ln w="889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T</a:t>
            </a:r>
            <a:endParaRPr kumimoji="1" lang="zh-CN" altLang="en-US" dirty="0"/>
          </a:p>
        </p:txBody>
      </p:sp>
      <p:grpSp>
        <p:nvGrpSpPr>
          <p:cNvPr id="17" name="组合 16"/>
          <p:cNvGrpSpPr/>
          <p:nvPr/>
        </p:nvGrpSpPr>
        <p:grpSpPr>
          <a:xfrm>
            <a:off x="380776" y="348116"/>
            <a:ext cx="341156" cy="341166"/>
            <a:chOff x="380776" y="348116"/>
            <a:chExt cx="341156" cy="341166"/>
          </a:xfrm>
        </p:grpSpPr>
        <p:sp>
          <p:nvSpPr>
            <p:cNvPr id="18" name="标题 1"/>
            <p:cNvSpPr txBox="1"/>
            <p:nvPr/>
          </p:nvSpPr>
          <p:spPr>
            <a:xfrm>
              <a:off x="380791" y="518704"/>
              <a:ext cx="170580" cy="170578"/>
            </a:xfrm>
            <a:custGeom>
              <a:avLst/>
              <a:gdLst>
                <a:gd name="connsiteX0" fmla="*/ 129522 w 345806"/>
                <a:gd name="connsiteY0" fmla="*/ 0 h 345801"/>
                <a:gd name="connsiteX1" fmla="*/ 19648 w 345806"/>
                <a:gd name="connsiteY1" fmla="*/ 326159 h 345801"/>
                <a:gd name="connsiteX2" fmla="*/ 345807 w 345806"/>
                <a:gd name="connsiteY2" fmla="*/ 216285 h 345801"/>
                <a:gd name="connsiteX3" fmla="*/ 230683 w 345806"/>
                <a:gd name="connsiteY3" fmla="*/ 115123 h 345801"/>
                <a:gd name="connsiteX4" fmla="*/ 129522 w 345806"/>
                <a:gd name="connsiteY4" fmla="*/ 0 h 345801"/>
              </a:gdLst>
              <a:ahLst/>
              <a:cxnLst/>
              <a:rect l="l" t="t" r="r" b="b"/>
              <a:pathLst>
                <a:path w="345806" h="345801">
                  <a:moveTo>
                    <a:pt x="129522" y="0"/>
                  </a:moveTo>
                  <a:cubicBezTo>
                    <a:pt x="18612" y="142512"/>
                    <a:pt x="-30487" y="276025"/>
                    <a:pt x="19648" y="326159"/>
                  </a:cubicBezTo>
                  <a:cubicBezTo>
                    <a:pt x="69782" y="376294"/>
                    <a:pt x="203331" y="327159"/>
                    <a:pt x="345807" y="216285"/>
                  </a:cubicBezTo>
                  <a:cubicBezTo>
                    <a:pt x="307563" y="186540"/>
                    <a:pt x="268820" y="153260"/>
                    <a:pt x="230683" y="115123"/>
                  </a:cubicBezTo>
                  <a:cubicBezTo>
                    <a:pt x="192583" y="77023"/>
                    <a:pt x="159303" y="38244"/>
                    <a:pt x="129522" y="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a:off x="551337" y="348126"/>
              <a:ext cx="170580" cy="170595"/>
            </a:xfrm>
            <a:custGeom>
              <a:avLst/>
              <a:gdLst>
                <a:gd name="connsiteX0" fmla="*/ 216285 w 345806"/>
                <a:gd name="connsiteY0" fmla="*/ 345801 h 345836"/>
                <a:gd name="connsiteX1" fmla="*/ 326160 w 345806"/>
                <a:gd name="connsiteY1" fmla="*/ 19641 h 345836"/>
                <a:gd name="connsiteX2" fmla="*/ 0 w 345806"/>
                <a:gd name="connsiteY2" fmla="*/ 129551 h 345836"/>
                <a:gd name="connsiteX3" fmla="*/ 115123 w 345806"/>
                <a:gd name="connsiteY3" fmla="*/ 230713 h 345836"/>
                <a:gd name="connsiteX4" fmla="*/ 216285 w 345806"/>
                <a:gd name="connsiteY4" fmla="*/ 345836 h 345836"/>
              </a:gdLst>
              <a:ahLst/>
              <a:cxnLst/>
              <a:rect l="l" t="t" r="r" b="b"/>
              <a:pathLst>
                <a:path w="345806" h="345836">
                  <a:moveTo>
                    <a:pt x="216285" y="345801"/>
                  </a:moveTo>
                  <a:cubicBezTo>
                    <a:pt x="327194" y="203325"/>
                    <a:pt x="376293" y="69776"/>
                    <a:pt x="326160" y="19641"/>
                  </a:cubicBezTo>
                  <a:cubicBezTo>
                    <a:pt x="276061" y="-30493"/>
                    <a:pt x="142476" y="18641"/>
                    <a:pt x="0" y="129551"/>
                  </a:cubicBezTo>
                  <a:cubicBezTo>
                    <a:pt x="38243" y="159296"/>
                    <a:pt x="76987" y="192576"/>
                    <a:pt x="115123" y="230713"/>
                  </a:cubicBezTo>
                  <a:cubicBezTo>
                    <a:pt x="153224" y="268814"/>
                    <a:pt x="186504" y="307593"/>
                    <a:pt x="216285" y="345836"/>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a:off x="380776" y="348116"/>
              <a:ext cx="170578" cy="170570"/>
            </a:xfrm>
            <a:custGeom>
              <a:avLst/>
              <a:gdLst>
                <a:gd name="connsiteX0" fmla="*/ 345801 w 345801"/>
                <a:gd name="connsiteY0" fmla="*/ 129536 h 345785"/>
                <a:gd name="connsiteX1" fmla="*/ 19642 w 345801"/>
                <a:gd name="connsiteY1" fmla="*/ 19626 h 345785"/>
                <a:gd name="connsiteX2" fmla="*/ 129516 w 345801"/>
                <a:gd name="connsiteY2" fmla="*/ 345785 h 345785"/>
                <a:gd name="connsiteX3" fmla="*/ 230678 w 345801"/>
                <a:gd name="connsiteY3" fmla="*/ 230662 h 345785"/>
                <a:gd name="connsiteX4" fmla="*/ 345801 w 345801"/>
                <a:gd name="connsiteY4" fmla="*/ 129500 h 345785"/>
              </a:gdLst>
              <a:ahLst/>
              <a:cxnLst/>
              <a:rect l="l" t="t" r="r" b="b"/>
              <a:pathLst>
                <a:path w="345801" h="345785">
                  <a:moveTo>
                    <a:pt x="345801" y="129536"/>
                  </a:moveTo>
                  <a:cubicBezTo>
                    <a:pt x="203326" y="18626"/>
                    <a:pt x="69776" y="-30473"/>
                    <a:pt x="19642" y="19626"/>
                  </a:cubicBezTo>
                  <a:cubicBezTo>
                    <a:pt x="-30492" y="69760"/>
                    <a:pt x="18642" y="203274"/>
                    <a:pt x="129516" y="345785"/>
                  </a:cubicBezTo>
                  <a:cubicBezTo>
                    <a:pt x="159261" y="307542"/>
                    <a:pt x="192542" y="268798"/>
                    <a:pt x="230678" y="230662"/>
                  </a:cubicBezTo>
                  <a:cubicBezTo>
                    <a:pt x="268778" y="192561"/>
                    <a:pt x="307558" y="159281"/>
                    <a:pt x="345801" y="12950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a:off x="551354" y="518686"/>
              <a:ext cx="170578" cy="170581"/>
            </a:xfrm>
            <a:custGeom>
              <a:avLst/>
              <a:gdLst>
                <a:gd name="connsiteX0" fmla="*/ 115123 w 345801"/>
                <a:gd name="connsiteY0" fmla="*/ 115123 h 345806"/>
                <a:gd name="connsiteX1" fmla="*/ 0 w 345801"/>
                <a:gd name="connsiteY1" fmla="*/ 216285 h 345806"/>
                <a:gd name="connsiteX2" fmla="*/ 326160 w 345801"/>
                <a:gd name="connsiteY2" fmla="*/ 326159 h 345806"/>
                <a:gd name="connsiteX3" fmla="*/ 216285 w 345801"/>
                <a:gd name="connsiteY3" fmla="*/ 0 h 345806"/>
                <a:gd name="connsiteX4" fmla="*/ 115123 w 345801"/>
                <a:gd name="connsiteY4" fmla="*/ 115123 h 345806"/>
              </a:gdLst>
              <a:ahLst/>
              <a:cxnLst/>
              <a:rect l="l" t="t" r="r" b="b"/>
              <a:pathLst>
                <a:path w="345801" h="345806">
                  <a:moveTo>
                    <a:pt x="115123" y="115123"/>
                  </a:moveTo>
                  <a:cubicBezTo>
                    <a:pt x="77023" y="153224"/>
                    <a:pt x="38243" y="186504"/>
                    <a:pt x="0" y="216285"/>
                  </a:cubicBezTo>
                  <a:cubicBezTo>
                    <a:pt x="142476" y="327195"/>
                    <a:pt x="276025" y="376294"/>
                    <a:pt x="326160" y="326159"/>
                  </a:cubicBezTo>
                  <a:cubicBezTo>
                    <a:pt x="376293" y="276025"/>
                    <a:pt x="327159" y="142512"/>
                    <a:pt x="216285" y="0"/>
                  </a:cubicBezTo>
                  <a:cubicBezTo>
                    <a:pt x="186540" y="38244"/>
                    <a:pt x="153260" y="77023"/>
                    <a:pt x="115123" y="115123"/>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pic>
        <p:nvPicPr>
          <p:cNvPr id="24" name="图片 23"/>
          <p:cNvPicPr/>
          <p:nvPr/>
        </p:nvPicPr>
        <p:blipFill>
          <a:blip r:embed="rId11"/>
          <a:stretch>
            <a:fillRect/>
          </a:stretch>
        </p:blipFill>
        <p:spPr>
          <a:xfrm>
            <a:off x="6645593" y="1637983"/>
            <a:ext cx="3400425" cy="412432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0" y="-9911"/>
            <a:ext cx="12192000" cy="6877823"/>
          </a:xfrm>
          <a:prstGeom prst="rect">
            <a:avLst/>
          </a:prstGeom>
          <a:solidFill>
            <a:schemeClr val="tx1">
              <a:alpha val="79000"/>
            </a:schemeClr>
          </a:solidFill>
          <a:ln w="44014" cap="flat">
            <a:noFill/>
            <a:miter/>
          </a:ln>
        </p:spPr>
        <p:txBody>
          <a:bodyPr vert="horz" wrap="square" lIns="91440" tIns="45720" rIns="91440" bIns="45720" rtlCol="0" anchor="ctr"/>
          <a:lstStyle/>
          <a:p>
            <a:pPr algn="l">
              <a:lnSpc>
                <a:spcPct val="110000"/>
              </a:lnSpc>
            </a:pPr>
            <a:endParaRPr kumimoji="1" lang="zh-CN" altLang="en-US"/>
          </a:p>
        </p:txBody>
      </p:sp>
      <p:sp>
        <p:nvSpPr>
          <p:cNvPr id="3" name="标题 1"/>
          <p:cNvSpPr txBox="1"/>
          <p:nvPr/>
        </p:nvSpPr>
        <p:spPr>
          <a:xfrm>
            <a:off x="119337" y="110222"/>
            <a:ext cx="11953326" cy="6637556"/>
          </a:xfrm>
          <a:prstGeom prst="roundRect">
            <a:avLst>
              <a:gd name="adj" fmla="val 2461"/>
            </a:avLst>
          </a:prstGeom>
          <a:solidFill>
            <a:srgbClr val="FFFFFF">
              <a:alpha val="100000"/>
            </a:srgbClr>
          </a:solidFill>
          <a:ln w="28575" cap="flat">
            <a:solidFill>
              <a:schemeClr val="accent1">
                <a:alpha val="100000"/>
              </a:schemeClr>
            </a:solid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a:off x="1952624" y="1898891"/>
            <a:ext cx="2478507" cy="3939261"/>
          </a:xfrm>
          <a:prstGeom prst="rect">
            <a:avLst/>
          </a:prstGeom>
          <a:solidFill>
            <a:schemeClr val="bg1"/>
          </a:solidFill>
          <a:ln w="12700" cap="flat">
            <a:gradFill>
              <a:gsLst>
                <a:gs pos="0">
                  <a:schemeClr val="accent1">
                    <a:alpha val="100000"/>
                  </a:schemeClr>
                </a:gs>
                <a:gs pos="29000">
                  <a:schemeClr val="accent3">
                    <a:alpha val="0"/>
                  </a:schemeClr>
                </a:gs>
                <a:gs pos="54560">
                  <a:schemeClr val="accent1">
                    <a:lumMod val="40000"/>
                    <a:lumOff val="60000"/>
                    <a:alpha val="0"/>
                  </a:schemeClr>
                </a:gs>
                <a:gs pos="79734">
                  <a:schemeClr val="accent3">
                    <a:alpha val="0"/>
                  </a:schemeClr>
                </a:gs>
                <a:gs pos="100000">
                  <a:schemeClr val="accent1">
                    <a:alpha val="100000"/>
                  </a:schemeClr>
                </a:gs>
              </a:gsLst>
              <a:lin ang="5400000" scaled="0"/>
            </a:gradFill>
            <a:miter/>
          </a:ln>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2093778" y="2068442"/>
            <a:ext cx="2211410" cy="1211183"/>
          </a:xfrm>
          <a:prstGeom prst="roundRect">
            <a:avLst>
              <a:gd name="adj" fmla="val 0"/>
            </a:avLst>
          </a:prstGeom>
          <a:gradFill>
            <a:gsLst>
              <a:gs pos="18000">
                <a:schemeClr val="accent1">
                  <a:lumMod val="40000"/>
                  <a:lumOff val="60000"/>
                  <a:alpha val="100000"/>
                </a:schemeClr>
              </a:gs>
              <a:gs pos="93000">
                <a:schemeClr val="accent1">
                  <a:alpha val="100000"/>
                </a:schemeClr>
              </a:gs>
            </a:gsLst>
            <a:lin ang="2700000" scaled="0"/>
          </a:gradFill>
          <a:ln cap="flat">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custDataLst>
              <p:tags r:id="rId1"/>
            </p:custDataLst>
          </p:nvPr>
        </p:nvSpPr>
        <p:spPr>
          <a:xfrm>
            <a:off x="2093531" y="3278117"/>
            <a:ext cx="2211410" cy="1211183"/>
          </a:xfrm>
          <a:prstGeom prst="roundRect">
            <a:avLst>
              <a:gd name="adj" fmla="val 0"/>
            </a:avLst>
          </a:prstGeom>
          <a:gradFill>
            <a:gsLst>
              <a:gs pos="18000">
                <a:schemeClr val="accent1">
                  <a:lumMod val="40000"/>
                  <a:lumOff val="60000"/>
                  <a:alpha val="100000"/>
                </a:schemeClr>
              </a:gs>
              <a:gs pos="93000">
                <a:schemeClr val="accent1">
                  <a:alpha val="100000"/>
                </a:schemeClr>
              </a:gs>
            </a:gsLst>
            <a:lin ang="2700000" scaled="0"/>
          </a:gradFill>
          <a:ln cap="flat">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custDataLst>
              <p:tags r:id="rId2"/>
            </p:custDataLst>
          </p:nvPr>
        </p:nvSpPr>
        <p:spPr>
          <a:xfrm>
            <a:off x="2095824" y="4492237"/>
            <a:ext cx="2211410" cy="1211183"/>
          </a:xfrm>
          <a:prstGeom prst="roundRect">
            <a:avLst>
              <a:gd name="adj" fmla="val 0"/>
            </a:avLst>
          </a:prstGeom>
          <a:gradFill>
            <a:gsLst>
              <a:gs pos="18000">
                <a:schemeClr val="accent1">
                  <a:lumMod val="40000"/>
                  <a:lumOff val="60000"/>
                  <a:alpha val="100000"/>
                </a:schemeClr>
              </a:gs>
              <a:gs pos="93000">
                <a:schemeClr val="accent1">
                  <a:alpha val="100000"/>
                </a:schemeClr>
              </a:gs>
            </a:gsLst>
            <a:lin ang="2700000" scaled="0"/>
          </a:gradFill>
          <a:ln cap="flat">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2263454" y="2316814"/>
            <a:ext cx="1846659" cy="731186"/>
          </a:xfrm>
          <a:prstGeom prst="rect">
            <a:avLst/>
          </a:prstGeom>
          <a:noFill/>
          <a:ln cap="sq">
            <a:noFill/>
          </a:ln>
        </p:spPr>
        <p:txBody>
          <a:bodyPr vert="horz" wrap="square" lIns="0" tIns="0" rIns="0" bIns="0" rtlCol="0" anchor="ctr"/>
          <a:lstStyle/>
          <a:p>
            <a:pPr algn="ctr">
              <a:lnSpc>
                <a:spcPct val="130000"/>
              </a:lnSpc>
            </a:pPr>
            <a:r>
              <a:rPr kumimoji="1" lang="en-US" altLang="zh-CN" sz="1495" dirty="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Bidirectional Context Understanding</a:t>
            </a:r>
            <a:endParaRPr kumimoji="1" lang="zh-CN" altLang="en-US" dirty="0"/>
          </a:p>
        </p:txBody>
      </p:sp>
      <p:sp>
        <p:nvSpPr>
          <p:cNvPr id="14" name="标题 1"/>
          <p:cNvSpPr txBox="1"/>
          <p:nvPr>
            <p:custDataLst>
              <p:tags r:id="rId3"/>
            </p:custDataLst>
          </p:nvPr>
        </p:nvSpPr>
        <p:spPr>
          <a:xfrm>
            <a:off x="2273367" y="3526489"/>
            <a:ext cx="1846659" cy="731186"/>
          </a:xfrm>
          <a:prstGeom prst="rect">
            <a:avLst/>
          </a:prstGeom>
          <a:noFill/>
          <a:ln cap="sq">
            <a:noFill/>
          </a:ln>
        </p:spPr>
        <p:txBody>
          <a:bodyPr vert="horz" wrap="square" lIns="0" tIns="0" rIns="0" bIns="0" rtlCol="0" anchor="ctr"/>
          <a:lstStyle/>
          <a:p>
            <a:pPr algn="ctr">
              <a:lnSpc>
                <a:spcPct val="130000"/>
              </a:lnSpc>
            </a:pPr>
            <a:r>
              <a:rPr kumimoji="1" lang="en-US" altLang="zh-CN" sz="1600" dirty="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General-Purpose Pre-trained Model</a:t>
            </a:r>
            <a:endParaRPr kumimoji="1" lang="zh-CN" altLang="en-US" dirty="0"/>
          </a:p>
        </p:txBody>
      </p:sp>
      <p:sp>
        <p:nvSpPr>
          <p:cNvPr id="15" name="标题 1"/>
          <p:cNvSpPr txBox="1"/>
          <p:nvPr>
            <p:custDataLst>
              <p:tags r:id="rId4"/>
            </p:custDataLst>
          </p:nvPr>
        </p:nvSpPr>
        <p:spPr>
          <a:xfrm>
            <a:off x="2265500" y="4740609"/>
            <a:ext cx="1846659" cy="731186"/>
          </a:xfrm>
          <a:prstGeom prst="rect">
            <a:avLst/>
          </a:prstGeom>
          <a:noFill/>
          <a:ln cap="sq">
            <a:noFill/>
          </a:ln>
        </p:spPr>
        <p:txBody>
          <a:bodyPr vert="horz" wrap="square" lIns="0" tIns="0" rIns="0" bIns="0" rtlCol="0" anchor="ctr"/>
          <a:lstStyle/>
          <a:p>
            <a:pPr algn="ctr">
              <a:lnSpc>
                <a:spcPct val="130000"/>
              </a:lnSpc>
            </a:pPr>
            <a:r>
              <a:rPr kumimoji="1" lang="en-US" altLang="zh-CN" sz="1600" dirty="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Deep Layered Architecture</a:t>
            </a:r>
            <a:endParaRPr kumimoji="1" lang="zh-CN" altLang="en-US" dirty="0"/>
          </a:p>
        </p:txBody>
      </p:sp>
      <p:cxnSp>
        <p:nvCxnSpPr>
          <p:cNvPr id="16" name="标题 1"/>
          <p:cNvCxnSpPr/>
          <p:nvPr/>
        </p:nvCxnSpPr>
        <p:spPr>
          <a:xfrm>
            <a:off x="2080039" y="5702785"/>
            <a:ext cx="1008000" cy="0"/>
          </a:xfrm>
          <a:prstGeom prst="line">
            <a:avLst/>
          </a:prstGeom>
          <a:noFill/>
          <a:ln w="12700" cap="sq">
            <a:gradFill>
              <a:gsLst>
                <a:gs pos="0">
                  <a:schemeClr val="accent1">
                    <a:lumMod val="60000"/>
                    <a:lumOff val="40000"/>
                    <a:alpha val="100000"/>
                  </a:schemeClr>
                </a:gs>
                <a:gs pos="100000">
                  <a:schemeClr val="accent1"/>
                </a:gs>
              </a:gsLst>
              <a:lin ang="5400000" scaled="0"/>
            </a:gradFill>
            <a:miter/>
          </a:ln>
        </p:spPr>
      </p:cxnSp>
      <p:cxnSp>
        <p:nvCxnSpPr>
          <p:cNvPr id="17" name="标题 1"/>
          <p:cNvCxnSpPr/>
          <p:nvPr/>
        </p:nvCxnSpPr>
        <p:spPr>
          <a:xfrm>
            <a:off x="3295716" y="5702785"/>
            <a:ext cx="1008000" cy="0"/>
          </a:xfrm>
          <a:prstGeom prst="line">
            <a:avLst/>
          </a:prstGeom>
          <a:noFill/>
          <a:ln w="12700" cap="sq">
            <a:gradFill>
              <a:gsLst>
                <a:gs pos="0">
                  <a:schemeClr val="accent1">
                    <a:lumMod val="60000"/>
                    <a:lumOff val="40000"/>
                    <a:alpha val="100000"/>
                  </a:schemeClr>
                </a:gs>
                <a:gs pos="100000">
                  <a:schemeClr val="accent1"/>
                </a:gs>
              </a:gsLst>
              <a:lin ang="5400000" scaled="0"/>
            </a:gradFill>
            <a:miter/>
          </a:ln>
        </p:spPr>
      </p:cxnSp>
      <p:sp>
        <p:nvSpPr>
          <p:cNvPr id="18" name="标题 1"/>
          <p:cNvSpPr txBox="1"/>
          <p:nvPr/>
        </p:nvSpPr>
        <p:spPr>
          <a:xfrm>
            <a:off x="3122416" y="5633324"/>
            <a:ext cx="138922" cy="138922"/>
          </a:xfrm>
          <a:prstGeom prst="ellipse">
            <a:avLst/>
          </a:prstGeom>
          <a:gradFill>
            <a:gsLst>
              <a:gs pos="18000">
                <a:schemeClr val="accent1">
                  <a:lumMod val="40000"/>
                  <a:lumOff val="60000"/>
                  <a:alpha val="100000"/>
                </a:schemeClr>
              </a:gs>
              <a:gs pos="93000">
                <a:schemeClr val="accent1">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870659" y="263190"/>
            <a:ext cx="10377569" cy="536419"/>
          </a:xfrm>
          <a:prstGeom prst="rect">
            <a:avLst/>
          </a:prstGeom>
          <a:noFill/>
          <a:ln>
            <a:noFill/>
          </a:ln>
        </p:spPr>
        <p:txBody>
          <a:bodyPr vert="horz" wrap="square" lIns="0" tIns="0" rIns="0" bIns="0" rtlCol="0" anchor="t"/>
          <a:lstStyle/>
          <a:p>
            <a:pPr algn="l">
              <a:lnSpc>
                <a:spcPct val="130000"/>
              </a:lnSpc>
            </a:pPr>
            <a:r>
              <a:rPr kumimoji="1" lang="en-US" altLang="zh-CN" sz="2800" b="1" dirty="0">
                <a:ln w="8890">
                  <a:noFill/>
                </a:ln>
                <a:solidFill>
                  <a:srgbClr val="262626">
                    <a:alpha val="100000"/>
                  </a:srgbClr>
                </a:solidFill>
                <a:latin typeface="微软雅黑" panose="020B0503020204020204" pitchFamily="34" charset="-122"/>
                <a:ea typeface="微软雅黑" panose="020B0503020204020204" pitchFamily="34" charset="-122"/>
                <a:cs typeface="Source Han Sans CN Bold" panose="020B0800000000000000" charset="-122"/>
              </a:rPr>
              <a:t>BERT: </a:t>
            </a:r>
            <a:r>
              <a:rPr kumimoji="1" lang="zh-CN" altLang="en-US" sz="2800" b="1" dirty="0">
                <a:ln w="8890">
                  <a:noFill/>
                </a:ln>
                <a:solidFill>
                  <a:srgbClr val="262626">
                    <a:alpha val="100000"/>
                  </a:srgbClr>
                </a:solidFill>
                <a:latin typeface="微软雅黑" panose="020B0503020204020204" pitchFamily="34" charset="-122"/>
                <a:ea typeface="微软雅黑" panose="020B0503020204020204" pitchFamily="34" charset="-122"/>
                <a:cs typeface="Source Han Sans CN Bold" panose="020B0800000000000000" charset="-122"/>
              </a:rPr>
              <a:t>核心思想与架构概览</a:t>
            </a:r>
            <a:endParaRPr kumimoji="1" lang="zh-CN" altLang="en-US" b="1" dirty="0">
              <a:latin typeface="微软雅黑" panose="020B0503020204020204" pitchFamily="34" charset="-122"/>
              <a:ea typeface="微软雅黑" panose="020B0503020204020204" pitchFamily="34" charset="-122"/>
            </a:endParaRPr>
          </a:p>
        </p:txBody>
      </p:sp>
      <p:grpSp>
        <p:nvGrpSpPr>
          <p:cNvPr id="26" name="组合 25"/>
          <p:cNvGrpSpPr/>
          <p:nvPr/>
        </p:nvGrpSpPr>
        <p:grpSpPr>
          <a:xfrm>
            <a:off x="380776" y="348116"/>
            <a:ext cx="341156" cy="341166"/>
            <a:chOff x="380776" y="348116"/>
            <a:chExt cx="341156" cy="341166"/>
          </a:xfrm>
        </p:grpSpPr>
        <p:sp>
          <p:nvSpPr>
            <p:cNvPr id="27" name="标题 1"/>
            <p:cNvSpPr txBox="1"/>
            <p:nvPr/>
          </p:nvSpPr>
          <p:spPr>
            <a:xfrm>
              <a:off x="380791" y="518704"/>
              <a:ext cx="170580" cy="170578"/>
            </a:xfrm>
            <a:custGeom>
              <a:avLst/>
              <a:gdLst>
                <a:gd name="connsiteX0" fmla="*/ 129522 w 345806"/>
                <a:gd name="connsiteY0" fmla="*/ 0 h 345801"/>
                <a:gd name="connsiteX1" fmla="*/ 19648 w 345806"/>
                <a:gd name="connsiteY1" fmla="*/ 326159 h 345801"/>
                <a:gd name="connsiteX2" fmla="*/ 345807 w 345806"/>
                <a:gd name="connsiteY2" fmla="*/ 216285 h 345801"/>
                <a:gd name="connsiteX3" fmla="*/ 230683 w 345806"/>
                <a:gd name="connsiteY3" fmla="*/ 115123 h 345801"/>
                <a:gd name="connsiteX4" fmla="*/ 129522 w 345806"/>
                <a:gd name="connsiteY4" fmla="*/ 0 h 345801"/>
              </a:gdLst>
              <a:ahLst/>
              <a:cxnLst/>
              <a:rect l="l" t="t" r="r" b="b"/>
              <a:pathLst>
                <a:path w="345806" h="345801">
                  <a:moveTo>
                    <a:pt x="129522" y="0"/>
                  </a:moveTo>
                  <a:cubicBezTo>
                    <a:pt x="18612" y="142512"/>
                    <a:pt x="-30487" y="276025"/>
                    <a:pt x="19648" y="326159"/>
                  </a:cubicBezTo>
                  <a:cubicBezTo>
                    <a:pt x="69782" y="376294"/>
                    <a:pt x="203331" y="327159"/>
                    <a:pt x="345807" y="216285"/>
                  </a:cubicBezTo>
                  <a:cubicBezTo>
                    <a:pt x="307563" y="186540"/>
                    <a:pt x="268820" y="153260"/>
                    <a:pt x="230683" y="115123"/>
                  </a:cubicBezTo>
                  <a:cubicBezTo>
                    <a:pt x="192583" y="77023"/>
                    <a:pt x="159303" y="38244"/>
                    <a:pt x="129522" y="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8" name="标题 1"/>
            <p:cNvSpPr txBox="1"/>
            <p:nvPr/>
          </p:nvSpPr>
          <p:spPr>
            <a:xfrm>
              <a:off x="551337" y="348126"/>
              <a:ext cx="170580" cy="170595"/>
            </a:xfrm>
            <a:custGeom>
              <a:avLst/>
              <a:gdLst>
                <a:gd name="connsiteX0" fmla="*/ 216285 w 345806"/>
                <a:gd name="connsiteY0" fmla="*/ 345801 h 345836"/>
                <a:gd name="connsiteX1" fmla="*/ 326160 w 345806"/>
                <a:gd name="connsiteY1" fmla="*/ 19641 h 345836"/>
                <a:gd name="connsiteX2" fmla="*/ 0 w 345806"/>
                <a:gd name="connsiteY2" fmla="*/ 129551 h 345836"/>
                <a:gd name="connsiteX3" fmla="*/ 115123 w 345806"/>
                <a:gd name="connsiteY3" fmla="*/ 230713 h 345836"/>
                <a:gd name="connsiteX4" fmla="*/ 216285 w 345806"/>
                <a:gd name="connsiteY4" fmla="*/ 345836 h 345836"/>
              </a:gdLst>
              <a:ahLst/>
              <a:cxnLst/>
              <a:rect l="l" t="t" r="r" b="b"/>
              <a:pathLst>
                <a:path w="345806" h="345836">
                  <a:moveTo>
                    <a:pt x="216285" y="345801"/>
                  </a:moveTo>
                  <a:cubicBezTo>
                    <a:pt x="327194" y="203325"/>
                    <a:pt x="376293" y="69776"/>
                    <a:pt x="326160" y="19641"/>
                  </a:cubicBezTo>
                  <a:cubicBezTo>
                    <a:pt x="276061" y="-30493"/>
                    <a:pt x="142476" y="18641"/>
                    <a:pt x="0" y="129551"/>
                  </a:cubicBezTo>
                  <a:cubicBezTo>
                    <a:pt x="38243" y="159296"/>
                    <a:pt x="76987" y="192576"/>
                    <a:pt x="115123" y="230713"/>
                  </a:cubicBezTo>
                  <a:cubicBezTo>
                    <a:pt x="153224" y="268814"/>
                    <a:pt x="186504" y="307593"/>
                    <a:pt x="216285" y="345836"/>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9" name="标题 1"/>
            <p:cNvSpPr txBox="1"/>
            <p:nvPr/>
          </p:nvSpPr>
          <p:spPr>
            <a:xfrm>
              <a:off x="380776" y="348116"/>
              <a:ext cx="170578" cy="170570"/>
            </a:xfrm>
            <a:custGeom>
              <a:avLst/>
              <a:gdLst>
                <a:gd name="connsiteX0" fmla="*/ 345801 w 345801"/>
                <a:gd name="connsiteY0" fmla="*/ 129536 h 345785"/>
                <a:gd name="connsiteX1" fmla="*/ 19642 w 345801"/>
                <a:gd name="connsiteY1" fmla="*/ 19626 h 345785"/>
                <a:gd name="connsiteX2" fmla="*/ 129516 w 345801"/>
                <a:gd name="connsiteY2" fmla="*/ 345785 h 345785"/>
                <a:gd name="connsiteX3" fmla="*/ 230678 w 345801"/>
                <a:gd name="connsiteY3" fmla="*/ 230662 h 345785"/>
                <a:gd name="connsiteX4" fmla="*/ 345801 w 345801"/>
                <a:gd name="connsiteY4" fmla="*/ 129500 h 345785"/>
              </a:gdLst>
              <a:ahLst/>
              <a:cxnLst/>
              <a:rect l="l" t="t" r="r" b="b"/>
              <a:pathLst>
                <a:path w="345801" h="345785">
                  <a:moveTo>
                    <a:pt x="345801" y="129536"/>
                  </a:moveTo>
                  <a:cubicBezTo>
                    <a:pt x="203326" y="18626"/>
                    <a:pt x="69776" y="-30473"/>
                    <a:pt x="19642" y="19626"/>
                  </a:cubicBezTo>
                  <a:cubicBezTo>
                    <a:pt x="-30492" y="69760"/>
                    <a:pt x="18642" y="203274"/>
                    <a:pt x="129516" y="345785"/>
                  </a:cubicBezTo>
                  <a:cubicBezTo>
                    <a:pt x="159261" y="307542"/>
                    <a:pt x="192542" y="268798"/>
                    <a:pt x="230678" y="230662"/>
                  </a:cubicBezTo>
                  <a:cubicBezTo>
                    <a:pt x="268778" y="192561"/>
                    <a:pt x="307558" y="159281"/>
                    <a:pt x="345801" y="12950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551354" y="518686"/>
              <a:ext cx="170578" cy="170581"/>
            </a:xfrm>
            <a:custGeom>
              <a:avLst/>
              <a:gdLst>
                <a:gd name="connsiteX0" fmla="*/ 115123 w 345801"/>
                <a:gd name="connsiteY0" fmla="*/ 115123 h 345806"/>
                <a:gd name="connsiteX1" fmla="*/ 0 w 345801"/>
                <a:gd name="connsiteY1" fmla="*/ 216285 h 345806"/>
                <a:gd name="connsiteX2" fmla="*/ 326160 w 345801"/>
                <a:gd name="connsiteY2" fmla="*/ 326159 h 345806"/>
                <a:gd name="connsiteX3" fmla="*/ 216285 w 345801"/>
                <a:gd name="connsiteY3" fmla="*/ 0 h 345806"/>
                <a:gd name="connsiteX4" fmla="*/ 115123 w 345801"/>
                <a:gd name="connsiteY4" fmla="*/ 115123 h 345806"/>
              </a:gdLst>
              <a:ahLst/>
              <a:cxnLst/>
              <a:rect l="l" t="t" r="r" b="b"/>
              <a:pathLst>
                <a:path w="345801" h="345806">
                  <a:moveTo>
                    <a:pt x="115123" y="115123"/>
                  </a:moveTo>
                  <a:cubicBezTo>
                    <a:pt x="77023" y="153224"/>
                    <a:pt x="38243" y="186504"/>
                    <a:pt x="0" y="216285"/>
                  </a:cubicBezTo>
                  <a:cubicBezTo>
                    <a:pt x="142476" y="327195"/>
                    <a:pt x="276025" y="376294"/>
                    <a:pt x="326160" y="326159"/>
                  </a:cubicBezTo>
                  <a:cubicBezTo>
                    <a:pt x="376293" y="276025"/>
                    <a:pt x="327159" y="142512"/>
                    <a:pt x="216285" y="0"/>
                  </a:cubicBezTo>
                  <a:cubicBezTo>
                    <a:pt x="186540" y="38244"/>
                    <a:pt x="153260" y="77023"/>
                    <a:pt x="115123" y="115123"/>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pic>
        <p:nvPicPr>
          <p:cNvPr id="32" name="图片 31"/>
          <p:cNvPicPr>
            <a:picLocks noChangeAspect="1"/>
          </p:cNvPicPr>
          <p:nvPr/>
        </p:nvPicPr>
        <p:blipFill>
          <a:blip r:embed="rId7"/>
          <a:stretch>
            <a:fillRect/>
          </a:stretch>
        </p:blipFill>
        <p:spPr>
          <a:xfrm>
            <a:off x="5822315" y="1571625"/>
            <a:ext cx="4812665" cy="43370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0" y="-9911"/>
            <a:ext cx="12192000" cy="6877823"/>
          </a:xfrm>
          <a:prstGeom prst="rect">
            <a:avLst/>
          </a:prstGeom>
          <a:solidFill>
            <a:schemeClr val="tx1">
              <a:alpha val="79000"/>
            </a:schemeClr>
          </a:solidFill>
          <a:ln w="44014" cap="flat">
            <a:noFill/>
            <a:miter/>
          </a:ln>
        </p:spPr>
        <p:txBody>
          <a:bodyPr vert="horz" wrap="square" lIns="91440" tIns="45720" rIns="91440" bIns="45720" rtlCol="0" anchor="ctr"/>
          <a:lstStyle/>
          <a:p>
            <a:pPr algn="l">
              <a:lnSpc>
                <a:spcPct val="110000"/>
              </a:lnSpc>
            </a:pPr>
            <a:endParaRPr kumimoji="1" lang="zh-CN" altLang="en-US"/>
          </a:p>
        </p:txBody>
      </p:sp>
      <p:sp>
        <p:nvSpPr>
          <p:cNvPr id="3" name="标题 1"/>
          <p:cNvSpPr txBox="1"/>
          <p:nvPr/>
        </p:nvSpPr>
        <p:spPr>
          <a:xfrm>
            <a:off x="119337" y="110222"/>
            <a:ext cx="11953326" cy="6637556"/>
          </a:xfrm>
          <a:prstGeom prst="roundRect">
            <a:avLst>
              <a:gd name="adj" fmla="val 2461"/>
            </a:avLst>
          </a:prstGeom>
          <a:solidFill>
            <a:srgbClr val="FFFFFF">
              <a:alpha val="100000"/>
            </a:srgbClr>
          </a:solidFill>
          <a:ln w="28575" cap="flat">
            <a:solidFill>
              <a:schemeClr val="accent1">
                <a:alpha val="100000"/>
              </a:schemeClr>
            </a:solid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a:off x="11032175" y="4972985"/>
            <a:ext cx="711153" cy="711150"/>
          </a:xfrm>
          <a:prstGeom prst="ellipse">
            <a:avLst/>
          </a:prstGeom>
          <a:noFill/>
          <a:ln w="190500" cap="rnd">
            <a:solidFill>
              <a:schemeClr val="accent2"/>
            </a:solidFill>
            <a:round/>
          </a:ln>
          <a:effectLst>
            <a:outerShdw blurRad="254000" dist="127000" algn="ctr" rotWithShape="0">
              <a:schemeClr val="accent2">
                <a:alpha val="32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custDataLst>
              <p:tags r:id="rId1"/>
            </p:custDataLst>
          </p:nvPr>
        </p:nvSpPr>
        <p:spPr>
          <a:xfrm rot="5400000">
            <a:off x="4062034" y="-1967646"/>
            <a:ext cx="3338388" cy="11462456"/>
          </a:xfrm>
          <a:prstGeom prst="round2SameRect">
            <a:avLst>
              <a:gd name="adj1" fmla="val 6776"/>
              <a:gd name="adj2" fmla="val 0"/>
            </a:avLst>
          </a:prstGeom>
          <a:solidFill>
            <a:schemeClr val="bg1"/>
          </a:solidFill>
          <a:ln cap="rnd">
            <a:noFill/>
            <a:prstDash val="solid"/>
            <a:round/>
          </a:ln>
          <a:effectLst>
            <a:outerShdw blurRad="254000" dist="127000" algn="ctr" rotWithShape="0">
              <a:schemeClr val="bg1">
                <a:lumMod val="6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custDataLst>
              <p:tags r:id="rId2"/>
            </p:custDataLst>
          </p:nvPr>
        </p:nvSpPr>
        <p:spPr>
          <a:xfrm>
            <a:off x="781745" y="2653223"/>
            <a:ext cx="444222" cy="444220"/>
          </a:xfrm>
          <a:prstGeom prst="ellipse">
            <a:avLst/>
          </a:prstGeom>
          <a:solidFill>
            <a:schemeClr val="accent1"/>
          </a:solidFill>
          <a:ln cap="rnd">
            <a:noFill/>
            <a:prstDash val="solid"/>
            <a:round/>
          </a:ln>
          <a:effectLst>
            <a:outerShdw blurRad="254000" dist="127000" algn="ctr" rotWithShape="0">
              <a:schemeClr val="accent1">
                <a:alpha val="32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custDataLst>
              <p:tags r:id="rId3"/>
            </p:custDataLst>
          </p:nvPr>
        </p:nvSpPr>
        <p:spPr>
          <a:xfrm>
            <a:off x="913858" y="2772553"/>
            <a:ext cx="179995" cy="205561"/>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8" name="标题 1"/>
          <p:cNvSpPr txBox="1"/>
          <p:nvPr>
            <p:custDataLst>
              <p:tags r:id="rId4"/>
            </p:custDataLst>
          </p:nvPr>
        </p:nvSpPr>
        <p:spPr>
          <a:xfrm>
            <a:off x="1375621" y="2522107"/>
            <a:ext cx="2520000" cy="720000"/>
          </a:xfrm>
          <a:prstGeom prst="rect">
            <a:avLst/>
          </a:prstGeom>
          <a:noFill/>
          <a:ln cap="sq">
            <a:noFill/>
          </a:ln>
          <a:effectLst/>
        </p:spPr>
        <p:txBody>
          <a:bodyPr vert="horz" wrap="square" lIns="0" tIns="0" rIns="0" bIns="0" rtlCol="0" anchor="ctr"/>
          <a:lstStyle/>
          <a:p>
            <a:pPr algn="l">
              <a:lnSpc>
                <a:spcPct val="130000"/>
              </a:lnSpc>
            </a:pPr>
            <a:r>
              <a:rPr kumimoji="1" lang="en-US" altLang="zh-CN" sz="16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Two-Stage Process: The Key to BERT's Power</a:t>
            </a:r>
            <a:endParaRPr kumimoji="1" lang="zh-CN" altLang="en-US"/>
          </a:p>
        </p:txBody>
      </p:sp>
      <p:sp>
        <p:nvSpPr>
          <p:cNvPr id="9" name="标题 1"/>
          <p:cNvSpPr txBox="1"/>
          <p:nvPr>
            <p:custDataLst>
              <p:tags r:id="rId5"/>
            </p:custDataLst>
          </p:nvPr>
        </p:nvSpPr>
        <p:spPr>
          <a:xfrm>
            <a:off x="721917" y="3361437"/>
            <a:ext cx="3371215" cy="1696085"/>
          </a:xfrm>
          <a:prstGeom prst="rect">
            <a:avLst/>
          </a:prstGeom>
          <a:noFill/>
          <a:ln>
            <a:noFill/>
          </a:ln>
        </p:spPr>
        <p:txBody>
          <a:bodyPr vert="horz" wrap="square" lIns="0" tIns="0" rIns="0" bIns="0" rtlCol="0" anchor="t"/>
          <a:lstStyle/>
          <a:p>
            <a:pPr algn="l">
              <a:lnSpc>
                <a:spcPct val="150000"/>
              </a:lnSpc>
            </a:pPr>
            <a:r>
              <a:rPr kumimoji="1" lang="zh-CN" altLang="en-US" sz="1600" b="1" dirty="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预训练（无监督）</a:t>
            </a:r>
            <a:r>
              <a:rPr kumimoji="1" lang="zh-CN" altLang="en-US" sz="1600" dirty="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a:t>
            </a:r>
            <a:r>
              <a:rPr kumimoji="1" lang="en-US" altLang="zh-CN" sz="1600" dirty="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BERT </a:t>
            </a:r>
            <a:r>
              <a:rPr kumimoji="1" lang="zh-CN" altLang="en-US" sz="1600" dirty="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在大规模的未标注文本语料库上进行训练。</a:t>
            </a:r>
            <a:r>
              <a:rPr kumimoji="1" lang="en-US" altLang="zh-CN" sz="1600" dirty="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
</a:t>
            </a:r>
            <a:r>
              <a:rPr kumimoji="1" lang="zh-CN" altLang="en-US" sz="1600" b="1" dirty="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微调（有监督）</a:t>
            </a:r>
            <a:r>
              <a:rPr kumimoji="1" lang="zh-CN" altLang="en-US" sz="1600" dirty="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：通过较小的带标签数据集被适配到特定任务。</a:t>
            </a:r>
            <a:endParaRPr kumimoji="1" lang="en-US" altLang="zh-CN" sz="1600" dirty="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endParaRPr>
          </a:p>
        </p:txBody>
      </p:sp>
      <p:sp>
        <p:nvSpPr>
          <p:cNvPr id="10" name="标题 1"/>
          <p:cNvSpPr txBox="1"/>
          <p:nvPr>
            <p:custDataLst>
              <p:tags r:id="rId6"/>
            </p:custDataLst>
          </p:nvPr>
        </p:nvSpPr>
        <p:spPr>
          <a:xfrm>
            <a:off x="4258703" y="2653223"/>
            <a:ext cx="444222" cy="444220"/>
          </a:xfrm>
          <a:prstGeom prst="ellipse">
            <a:avLst/>
          </a:prstGeom>
          <a:solidFill>
            <a:schemeClr val="accent1"/>
          </a:solidFill>
          <a:ln cap="rnd">
            <a:noFill/>
            <a:prstDash val="solid"/>
            <a:round/>
          </a:ln>
          <a:effectLst>
            <a:outerShdw blurRad="254000" dist="127000" algn="ctr" rotWithShape="0">
              <a:schemeClr val="accent1">
                <a:alpha val="32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custDataLst>
              <p:tags r:id="rId7"/>
            </p:custDataLst>
          </p:nvPr>
        </p:nvSpPr>
        <p:spPr>
          <a:xfrm>
            <a:off x="4366697" y="2766868"/>
            <a:ext cx="216443" cy="209460"/>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cap="rnd">
            <a:noFill/>
            <a:prstDash val="solid"/>
            <a:round/>
          </a:ln>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custDataLst>
              <p:tags r:id="rId8"/>
            </p:custDataLst>
          </p:nvPr>
        </p:nvSpPr>
        <p:spPr>
          <a:xfrm>
            <a:off x="7975924" y="2807876"/>
            <a:ext cx="168853" cy="205561"/>
          </a:xfrm>
          <a:custGeom>
            <a:avLst/>
            <a:gdLst>
              <a:gd name="connsiteX0" fmla="*/ 283816 w 438150"/>
              <a:gd name="connsiteY0" fmla="*/ 621 h 533400"/>
              <a:gd name="connsiteX1" fmla="*/ 286102 w 438150"/>
              <a:gd name="connsiteY1" fmla="*/ 716 h 533400"/>
              <a:gd name="connsiteX2" fmla="*/ 286102 w 438150"/>
              <a:gd name="connsiteY2" fmla="*/ 124446 h 533400"/>
              <a:gd name="connsiteX3" fmla="*/ 286197 w 438150"/>
              <a:gd name="connsiteY3" fmla="*/ 126160 h 533400"/>
              <a:gd name="connsiteX4" fmla="*/ 314677 w 438150"/>
              <a:gd name="connsiteY4" fmla="*/ 153021 h 533400"/>
              <a:gd name="connsiteX5" fmla="*/ 314677 w 438150"/>
              <a:gd name="connsiteY5" fmla="*/ 153021 h 533400"/>
              <a:gd name="connsiteX6" fmla="*/ 438407 w 438150"/>
              <a:gd name="connsiteY6" fmla="*/ 153021 h 533400"/>
              <a:gd name="connsiteX7" fmla="*/ 438502 w 438150"/>
              <a:gd name="connsiteY7" fmla="*/ 155307 h 533400"/>
              <a:gd name="connsiteX8" fmla="*/ 438502 w 438150"/>
              <a:gd name="connsiteY8" fmla="*/ 505446 h 533400"/>
              <a:gd name="connsiteX9" fmla="*/ 409927 w 438150"/>
              <a:gd name="connsiteY9" fmla="*/ 534021 h 533400"/>
              <a:gd name="connsiteX10" fmla="*/ 28927 w 438150"/>
              <a:gd name="connsiteY10" fmla="*/ 534021 h 533400"/>
              <a:gd name="connsiteX11" fmla="*/ 352 w 438150"/>
              <a:gd name="connsiteY11" fmla="*/ 505446 h 533400"/>
              <a:gd name="connsiteX12" fmla="*/ 352 w 438150"/>
              <a:gd name="connsiteY12" fmla="*/ 29196 h 533400"/>
              <a:gd name="connsiteX13" fmla="*/ 28927 w 438150"/>
              <a:gd name="connsiteY13" fmla="*/ 621 h 533400"/>
              <a:gd name="connsiteX14" fmla="*/ 283816 w 438150"/>
              <a:gd name="connsiteY14" fmla="*/ 621 h 533400"/>
              <a:gd name="connsiteX15" fmla="*/ 248002 w 438150"/>
              <a:gd name="connsiteY15" fmla="*/ 200646 h 533400"/>
              <a:gd name="connsiteX16" fmla="*/ 152752 w 438150"/>
              <a:gd name="connsiteY16" fmla="*/ 200646 h 533400"/>
              <a:gd name="connsiteX17" fmla="*/ 152752 w 438150"/>
              <a:gd name="connsiteY17" fmla="*/ 410196 h 533400"/>
              <a:gd name="connsiteX18" fmla="*/ 171802 w 438150"/>
              <a:gd name="connsiteY18" fmla="*/ 410196 h 533400"/>
              <a:gd name="connsiteX19" fmla="*/ 171802 w 438150"/>
              <a:gd name="connsiteY19" fmla="*/ 314946 h 533400"/>
              <a:gd name="connsiteX20" fmla="*/ 248002 w 438150"/>
              <a:gd name="connsiteY20" fmla="*/ 314946 h 533400"/>
              <a:gd name="connsiteX21" fmla="*/ 250098 w 438150"/>
              <a:gd name="connsiteY21" fmla="*/ 314946 h 533400"/>
              <a:gd name="connsiteX22" fmla="*/ 305152 w 438150"/>
              <a:gd name="connsiteY22" fmla="*/ 257796 h 533400"/>
              <a:gd name="connsiteX23" fmla="*/ 248002 w 438150"/>
              <a:gd name="connsiteY23" fmla="*/ 200646 h 533400"/>
              <a:gd name="connsiteX24" fmla="*/ 248002 w 438150"/>
              <a:gd name="connsiteY24" fmla="*/ 200646 h 533400"/>
              <a:gd name="connsiteX25" fmla="*/ 248002 w 438150"/>
              <a:gd name="connsiteY25" fmla="*/ 219696 h 533400"/>
              <a:gd name="connsiteX26" fmla="*/ 286102 w 438150"/>
              <a:gd name="connsiteY26" fmla="*/ 257796 h 533400"/>
              <a:gd name="connsiteX27" fmla="*/ 248002 w 438150"/>
              <a:gd name="connsiteY27" fmla="*/ 295896 h 533400"/>
              <a:gd name="connsiteX28" fmla="*/ 248002 w 438150"/>
              <a:gd name="connsiteY28" fmla="*/ 295896 h 533400"/>
              <a:gd name="connsiteX29" fmla="*/ 171802 w 438150"/>
              <a:gd name="connsiteY29" fmla="*/ 295896 h 533400"/>
              <a:gd name="connsiteX30" fmla="*/ 171802 w 438150"/>
              <a:gd name="connsiteY30" fmla="*/ 219696 h 533400"/>
              <a:gd name="connsiteX31" fmla="*/ 248002 w 438150"/>
              <a:gd name="connsiteY31" fmla="*/ 219696 h 533400"/>
              <a:gd name="connsiteX32" fmla="*/ 428977 w 438150"/>
              <a:gd name="connsiteY32" fmla="*/ 133971 h 533400"/>
              <a:gd name="connsiteX33" fmla="*/ 314677 w 438150"/>
              <a:gd name="connsiteY33" fmla="*/ 133971 h 533400"/>
              <a:gd name="connsiteX34" fmla="*/ 313534 w 438150"/>
              <a:gd name="connsiteY34" fmla="*/ 133876 h 533400"/>
              <a:gd name="connsiteX35" fmla="*/ 305152 w 438150"/>
              <a:gd name="connsiteY35" fmla="*/ 124446 h 533400"/>
              <a:gd name="connsiteX36" fmla="*/ 305152 w 438150"/>
              <a:gd name="connsiteY36" fmla="*/ 124446 h 533400"/>
              <a:gd name="connsiteX37" fmla="*/ 305152 w 438150"/>
              <a:gd name="connsiteY37" fmla="*/ 10146 h 533400"/>
              <a:gd name="connsiteX38" fmla="*/ 428977 w 438150"/>
              <a:gd name="connsiteY38" fmla="*/ 133971 h 533400"/>
            </a:gdLst>
            <a:ahLst/>
            <a:cxnLst/>
            <a:rect l="l" t="t" r="r" b="b"/>
            <a:pathLst>
              <a:path w="438150" h="533400">
                <a:moveTo>
                  <a:pt x="283816" y="621"/>
                </a:moveTo>
                <a:cubicBezTo>
                  <a:pt x="284578" y="621"/>
                  <a:pt x="285340" y="621"/>
                  <a:pt x="286102" y="716"/>
                </a:cubicBezTo>
                <a:lnTo>
                  <a:pt x="286102" y="124446"/>
                </a:lnTo>
                <a:lnTo>
                  <a:pt x="286197" y="126160"/>
                </a:lnTo>
                <a:cubicBezTo>
                  <a:pt x="287055" y="141115"/>
                  <a:pt x="299532" y="153021"/>
                  <a:pt x="314677" y="153021"/>
                </a:cubicBezTo>
                <a:lnTo>
                  <a:pt x="314677" y="153021"/>
                </a:lnTo>
                <a:lnTo>
                  <a:pt x="438407" y="153021"/>
                </a:lnTo>
                <a:cubicBezTo>
                  <a:pt x="438502" y="153783"/>
                  <a:pt x="438502" y="154545"/>
                  <a:pt x="438502" y="155307"/>
                </a:cubicBezTo>
                <a:lnTo>
                  <a:pt x="438502" y="505446"/>
                </a:lnTo>
                <a:cubicBezTo>
                  <a:pt x="438502" y="521257"/>
                  <a:pt x="425739" y="534021"/>
                  <a:pt x="409927" y="534021"/>
                </a:cubicBezTo>
                <a:lnTo>
                  <a:pt x="28927" y="534021"/>
                </a:lnTo>
                <a:cubicBezTo>
                  <a:pt x="13115" y="534021"/>
                  <a:pt x="352" y="521257"/>
                  <a:pt x="352" y="505446"/>
                </a:cubicBezTo>
                <a:lnTo>
                  <a:pt x="352" y="29196"/>
                </a:lnTo>
                <a:cubicBezTo>
                  <a:pt x="352" y="13385"/>
                  <a:pt x="13115" y="621"/>
                  <a:pt x="28927" y="621"/>
                </a:cubicBezTo>
                <a:lnTo>
                  <a:pt x="283816" y="621"/>
                </a:lnTo>
                <a:close/>
                <a:moveTo>
                  <a:pt x="248002" y="200646"/>
                </a:moveTo>
                <a:lnTo>
                  <a:pt x="152752" y="200646"/>
                </a:lnTo>
                <a:lnTo>
                  <a:pt x="152752" y="410196"/>
                </a:lnTo>
                <a:lnTo>
                  <a:pt x="171802" y="410196"/>
                </a:lnTo>
                <a:lnTo>
                  <a:pt x="171802" y="314946"/>
                </a:lnTo>
                <a:lnTo>
                  <a:pt x="248002" y="314946"/>
                </a:lnTo>
                <a:lnTo>
                  <a:pt x="250098" y="314946"/>
                </a:lnTo>
                <a:cubicBezTo>
                  <a:pt x="280673" y="313803"/>
                  <a:pt x="305152" y="288657"/>
                  <a:pt x="305152" y="257796"/>
                </a:cubicBezTo>
                <a:cubicBezTo>
                  <a:pt x="305152" y="226268"/>
                  <a:pt x="279530" y="200646"/>
                  <a:pt x="248002" y="200646"/>
                </a:cubicBezTo>
                <a:lnTo>
                  <a:pt x="248002" y="200646"/>
                </a:lnTo>
                <a:close/>
                <a:moveTo>
                  <a:pt x="248002" y="219696"/>
                </a:moveTo>
                <a:cubicBezTo>
                  <a:pt x="269052" y="219696"/>
                  <a:pt x="286102" y="236746"/>
                  <a:pt x="286102" y="257796"/>
                </a:cubicBezTo>
                <a:cubicBezTo>
                  <a:pt x="286102" y="278846"/>
                  <a:pt x="269052" y="295896"/>
                  <a:pt x="248002" y="295896"/>
                </a:cubicBezTo>
                <a:lnTo>
                  <a:pt x="248002" y="295896"/>
                </a:lnTo>
                <a:lnTo>
                  <a:pt x="171802" y="295896"/>
                </a:lnTo>
                <a:lnTo>
                  <a:pt x="171802" y="219696"/>
                </a:lnTo>
                <a:lnTo>
                  <a:pt x="248002" y="219696"/>
                </a:lnTo>
                <a:close/>
                <a:moveTo>
                  <a:pt x="428977" y="133971"/>
                </a:moveTo>
                <a:lnTo>
                  <a:pt x="314677" y="133971"/>
                </a:lnTo>
                <a:lnTo>
                  <a:pt x="313534" y="133876"/>
                </a:lnTo>
                <a:cubicBezTo>
                  <a:pt x="308772" y="133304"/>
                  <a:pt x="305152" y="129304"/>
                  <a:pt x="305152" y="124446"/>
                </a:cubicBezTo>
                <a:lnTo>
                  <a:pt x="305152" y="124446"/>
                </a:lnTo>
                <a:lnTo>
                  <a:pt x="305152" y="10146"/>
                </a:lnTo>
                <a:lnTo>
                  <a:pt x="428977" y="133971"/>
                </a:lnTo>
                <a:close/>
              </a:path>
            </a:pathLst>
          </a:custGeom>
          <a:solidFill>
            <a:schemeClr val="bg1"/>
          </a:solidFill>
          <a:ln cap="sq">
            <a:noFill/>
          </a:ln>
        </p:spPr>
        <p:txBody>
          <a:bodyPr vert="horz" wrap="square" lIns="91440" tIns="45720" rIns="91440" bIns="45720" rtlCol="0" anchor="t"/>
          <a:lstStyle/>
          <a:p>
            <a:pPr algn="l">
              <a:lnSpc>
                <a:spcPct val="110000"/>
              </a:lnSpc>
            </a:pPr>
            <a:endParaRPr kumimoji="1" lang="zh-CN" altLang="en-US"/>
          </a:p>
        </p:txBody>
      </p:sp>
      <p:sp>
        <p:nvSpPr>
          <p:cNvPr id="15" name="标题 1"/>
          <p:cNvSpPr txBox="1"/>
          <p:nvPr>
            <p:custDataLst>
              <p:tags r:id="rId9"/>
            </p:custDataLst>
          </p:nvPr>
        </p:nvSpPr>
        <p:spPr>
          <a:xfrm>
            <a:off x="7800387" y="2653223"/>
            <a:ext cx="444222" cy="444220"/>
          </a:xfrm>
          <a:prstGeom prst="ellipse">
            <a:avLst/>
          </a:prstGeom>
          <a:solidFill>
            <a:schemeClr val="accent1"/>
          </a:solidFill>
          <a:ln cap="rnd">
            <a:noFill/>
            <a:prstDash val="solid"/>
            <a:round/>
          </a:ln>
          <a:effectLst>
            <a:outerShdw blurRad="254000" dist="127000" algn="ctr" rotWithShape="0">
              <a:schemeClr val="accent1">
                <a:alpha val="32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custDataLst>
              <p:tags r:id="rId10"/>
            </p:custDataLst>
          </p:nvPr>
        </p:nvSpPr>
        <p:spPr>
          <a:xfrm>
            <a:off x="7919717" y="2780254"/>
            <a:ext cx="205561" cy="190158"/>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grpSp>
        <p:nvGrpSpPr>
          <p:cNvPr id="20" name="组合 19"/>
          <p:cNvGrpSpPr/>
          <p:nvPr/>
        </p:nvGrpSpPr>
        <p:grpSpPr>
          <a:xfrm>
            <a:off x="380776" y="348116"/>
            <a:ext cx="341156" cy="341166"/>
            <a:chOff x="380776" y="348116"/>
            <a:chExt cx="341156" cy="341166"/>
          </a:xfrm>
        </p:grpSpPr>
        <p:sp>
          <p:nvSpPr>
            <p:cNvPr id="21" name="标题 1"/>
            <p:cNvSpPr txBox="1"/>
            <p:nvPr/>
          </p:nvSpPr>
          <p:spPr>
            <a:xfrm>
              <a:off x="380791" y="518704"/>
              <a:ext cx="170580" cy="170578"/>
            </a:xfrm>
            <a:custGeom>
              <a:avLst/>
              <a:gdLst>
                <a:gd name="connsiteX0" fmla="*/ 129522 w 345806"/>
                <a:gd name="connsiteY0" fmla="*/ 0 h 345801"/>
                <a:gd name="connsiteX1" fmla="*/ 19648 w 345806"/>
                <a:gd name="connsiteY1" fmla="*/ 326159 h 345801"/>
                <a:gd name="connsiteX2" fmla="*/ 345807 w 345806"/>
                <a:gd name="connsiteY2" fmla="*/ 216285 h 345801"/>
                <a:gd name="connsiteX3" fmla="*/ 230683 w 345806"/>
                <a:gd name="connsiteY3" fmla="*/ 115123 h 345801"/>
                <a:gd name="connsiteX4" fmla="*/ 129522 w 345806"/>
                <a:gd name="connsiteY4" fmla="*/ 0 h 345801"/>
              </a:gdLst>
              <a:ahLst/>
              <a:cxnLst/>
              <a:rect l="l" t="t" r="r" b="b"/>
              <a:pathLst>
                <a:path w="345806" h="345801">
                  <a:moveTo>
                    <a:pt x="129522" y="0"/>
                  </a:moveTo>
                  <a:cubicBezTo>
                    <a:pt x="18612" y="142512"/>
                    <a:pt x="-30487" y="276025"/>
                    <a:pt x="19648" y="326159"/>
                  </a:cubicBezTo>
                  <a:cubicBezTo>
                    <a:pt x="69782" y="376294"/>
                    <a:pt x="203331" y="327159"/>
                    <a:pt x="345807" y="216285"/>
                  </a:cubicBezTo>
                  <a:cubicBezTo>
                    <a:pt x="307563" y="186540"/>
                    <a:pt x="268820" y="153260"/>
                    <a:pt x="230683" y="115123"/>
                  </a:cubicBezTo>
                  <a:cubicBezTo>
                    <a:pt x="192583" y="77023"/>
                    <a:pt x="159303" y="38244"/>
                    <a:pt x="129522" y="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a:off x="551337" y="348126"/>
              <a:ext cx="170580" cy="170595"/>
            </a:xfrm>
            <a:custGeom>
              <a:avLst/>
              <a:gdLst>
                <a:gd name="connsiteX0" fmla="*/ 216285 w 345806"/>
                <a:gd name="connsiteY0" fmla="*/ 345801 h 345836"/>
                <a:gd name="connsiteX1" fmla="*/ 326160 w 345806"/>
                <a:gd name="connsiteY1" fmla="*/ 19641 h 345836"/>
                <a:gd name="connsiteX2" fmla="*/ 0 w 345806"/>
                <a:gd name="connsiteY2" fmla="*/ 129551 h 345836"/>
                <a:gd name="connsiteX3" fmla="*/ 115123 w 345806"/>
                <a:gd name="connsiteY3" fmla="*/ 230713 h 345836"/>
                <a:gd name="connsiteX4" fmla="*/ 216285 w 345806"/>
                <a:gd name="connsiteY4" fmla="*/ 345836 h 345836"/>
              </a:gdLst>
              <a:ahLst/>
              <a:cxnLst/>
              <a:rect l="l" t="t" r="r" b="b"/>
              <a:pathLst>
                <a:path w="345806" h="345836">
                  <a:moveTo>
                    <a:pt x="216285" y="345801"/>
                  </a:moveTo>
                  <a:cubicBezTo>
                    <a:pt x="327194" y="203325"/>
                    <a:pt x="376293" y="69776"/>
                    <a:pt x="326160" y="19641"/>
                  </a:cubicBezTo>
                  <a:cubicBezTo>
                    <a:pt x="276061" y="-30493"/>
                    <a:pt x="142476" y="18641"/>
                    <a:pt x="0" y="129551"/>
                  </a:cubicBezTo>
                  <a:cubicBezTo>
                    <a:pt x="38243" y="159296"/>
                    <a:pt x="76987" y="192576"/>
                    <a:pt x="115123" y="230713"/>
                  </a:cubicBezTo>
                  <a:cubicBezTo>
                    <a:pt x="153224" y="268814"/>
                    <a:pt x="186504" y="307593"/>
                    <a:pt x="216285" y="345836"/>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a:off x="380776" y="348116"/>
              <a:ext cx="170578" cy="170570"/>
            </a:xfrm>
            <a:custGeom>
              <a:avLst/>
              <a:gdLst>
                <a:gd name="connsiteX0" fmla="*/ 345801 w 345801"/>
                <a:gd name="connsiteY0" fmla="*/ 129536 h 345785"/>
                <a:gd name="connsiteX1" fmla="*/ 19642 w 345801"/>
                <a:gd name="connsiteY1" fmla="*/ 19626 h 345785"/>
                <a:gd name="connsiteX2" fmla="*/ 129516 w 345801"/>
                <a:gd name="connsiteY2" fmla="*/ 345785 h 345785"/>
                <a:gd name="connsiteX3" fmla="*/ 230678 w 345801"/>
                <a:gd name="connsiteY3" fmla="*/ 230662 h 345785"/>
                <a:gd name="connsiteX4" fmla="*/ 345801 w 345801"/>
                <a:gd name="connsiteY4" fmla="*/ 129500 h 345785"/>
              </a:gdLst>
              <a:ahLst/>
              <a:cxnLst/>
              <a:rect l="l" t="t" r="r" b="b"/>
              <a:pathLst>
                <a:path w="345801" h="345785">
                  <a:moveTo>
                    <a:pt x="345801" y="129536"/>
                  </a:moveTo>
                  <a:cubicBezTo>
                    <a:pt x="203326" y="18626"/>
                    <a:pt x="69776" y="-30473"/>
                    <a:pt x="19642" y="19626"/>
                  </a:cubicBezTo>
                  <a:cubicBezTo>
                    <a:pt x="-30492" y="69760"/>
                    <a:pt x="18642" y="203274"/>
                    <a:pt x="129516" y="345785"/>
                  </a:cubicBezTo>
                  <a:cubicBezTo>
                    <a:pt x="159261" y="307542"/>
                    <a:pt x="192542" y="268798"/>
                    <a:pt x="230678" y="230662"/>
                  </a:cubicBezTo>
                  <a:cubicBezTo>
                    <a:pt x="268778" y="192561"/>
                    <a:pt x="307558" y="159281"/>
                    <a:pt x="345801" y="12950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a:off x="551354" y="518686"/>
              <a:ext cx="170578" cy="170581"/>
            </a:xfrm>
            <a:custGeom>
              <a:avLst/>
              <a:gdLst>
                <a:gd name="connsiteX0" fmla="*/ 115123 w 345801"/>
                <a:gd name="connsiteY0" fmla="*/ 115123 h 345806"/>
                <a:gd name="connsiteX1" fmla="*/ 0 w 345801"/>
                <a:gd name="connsiteY1" fmla="*/ 216285 h 345806"/>
                <a:gd name="connsiteX2" fmla="*/ 326160 w 345801"/>
                <a:gd name="connsiteY2" fmla="*/ 326159 h 345806"/>
                <a:gd name="connsiteX3" fmla="*/ 216285 w 345801"/>
                <a:gd name="connsiteY3" fmla="*/ 0 h 345806"/>
                <a:gd name="connsiteX4" fmla="*/ 115123 w 345801"/>
                <a:gd name="connsiteY4" fmla="*/ 115123 h 345806"/>
              </a:gdLst>
              <a:ahLst/>
              <a:cxnLst/>
              <a:rect l="l" t="t" r="r" b="b"/>
              <a:pathLst>
                <a:path w="345801" h="345806">
                  <a:moveTo>
                    <a:pt x="115123" y="115123"/>
                  </a:moveTo>
                  <a:cubicBezTo>
                    <a:pt x="77023" y="153224"/>
                    <a:pt x="38243" y="186504"/>
                    <a:pt x="0" y="216285"/>
                  </a:cubicBezTo>
                  <a:cubicBezTo>
                    <a:pt x="142476" y="327195"/>
                    <a:pt x="276025" y="376294"/>
                    <a:pt x="326160" y="326159"/>
                  </a:cubicBezTo>
                  <a:cubicBezTo>
                    <a:pt x="376293" y="276025"/>
                    <a:pt x="327159" y="142512"/>
                    <a:pt x="216285" y="0"/>
                  </a:cubicBezTo>
                  <a:cubicBezTo>
                    <a:pt x="186540" y="38244"/>
                    <a:pt x="153260" y="77023"/>
                    <a:pt x="115123" y="115123"/>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pic>
        <p:nvPicPr>
          <p:cNvPr id="25" name="图片 24"/>
          <p:cNvPicPr/>
          <p:nvPr/>
        </p:nvPicPr>
        <p:blipFill>
          <a:blip r:embed="rId13"/>
          <a:stretch>
            <a:fillRect/>
          </a:stretch>
        </p:blipFill>
        <p:spPr>
          <a:xfrm>
            <a:off x="4177030" y="2522220"/>
            <a:ext cx="6858000" cy="2743200"/>
          </a:xfrm>
          <a:prstGeom prst="rect">
            <a:avLst/>
          </a:prstGeom>
        </p:spPr>
      </p:pic>
      <p:sp>
        <p:nvSpPr>
          <p:cNvPr id="12" name="标题 1">
            <a:extLst>
              <a:ext uri="{FF2B5EF4-FFF2-40B4-BE49-F238E27FC236}">
                <a16:creationId xmlns:a16="http://schemas.microsoft.com/office/drawing/2014/main" id="{0B58DEE1-E837-1D29-7F7A-45C5F19F1F67}"/>
              </a:ext>
            </a:extLst>
          </p:cNvPr>
          <p:cNvSpPr txBox="1"/>
          <p:nvPr/>
        </p:nvSpPr>
        <p:spPr>
          <a:xfrm>
            <a:off x="870659" y="263190"/>
            <a:ext cx="10377569" cy="536419"/>
          </a:xfrm>
          <a:prstGeom prst="rect">
            <a:avLst/>
          </a:prstGeom>
          <a:noFill/>
          <a:ln>
            <a:noFill/>
          </a:ln>
        </p:spPr>
        <p:txBody>
          <a:bodyPr vert="horz" wrap="square" lIns="0" tIns="0" rIns="0" bIns="0" rtlCol="0" anchor="t"/>
          <a:lstStyle/>
          <a:p>
            <a:pPr algn="l">
              <a:lnSpc>
                <a:spcPct val="130000"/>
              </a:lnSpc>
            </a:pPr>
            <a:r>
              <a:rPr kumimoji="1" lang="en-US" altLang="zh-CN" sz="2800" b="1" dirty="0">
                <a:ln w="8890">
                  <a:noFill/>
                </a:ln>
                <a:solidFill>
                  <a:srgbClr val="262626">
                    <a:alpha val="100000"/>
                  </a:srgbClr>
                </a:solidFill>
                <a:latin typeface="微软雅黑" panose="020B0503020204020204" pitchFamily="34" charset="-122"/>
                <a:ea typeface="微软雅黑" panose="020B0503020204020204" pitchFamily="34" charset="-122"/>
                <a:cs typeface="Source Han Sans CN Bold" panose="020B0800000000000000" charset="-122"/>
              </a:rPr>
              <a:t>BERT: </a:t>
            </a:r>
            <a:r>
              <a:rPr kumimoji="1" lang="zh-CN" altLang="en-US" sz="2800" b="1" dirty="0">
                <a:ln w="8890">
                  <a:noFill/>
                </a:ln>
                <a:solidFill>
                  <a:srgbClr val="262626">
                    <a:alpha val="100000"/>
                  </a:srgbClr>
                </a:solidFill>
                <a:latin typeface="微软雅黑" panose="020B0503020204020204" pitchFamily="34" charset="-122"/>
                <a:ea typeface="微软雅黑" panose="020B0503020204020204" pitchFamily="34" charset="-122"/>
                <a:cs typeface="Source Han Sans CN Bold" panose="020B0800000000000000" charset="-122"/>
              </a:rPr>
              <a:t>预训练与微调</a:t>
            </a:r>
            <a:endParaRPr kumimoji="1" lang="zh-CN" altLang="en-US"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0" y="-9911"/>
            <a:ext cx="12192000" cy="6877823"/>
          </a:xfrm>
          <a:prstGeom prst="rect">
            <a:avLst/>
          </a:prstGeom>
          <a:solidFill>
            <a:schemeClr val="tx1">
              <a:alpha val="79000"/>
            </a:schemeClr>
          </a:solidFill>
          <a:ln w="44014" cap="flat">
            <a:noFill/>
            <a:miter/>
          </a:ln>
        </p:spPr>
        <p:txBody>
          <a:bodyPr vert="horz" wrap="square" lIns="91440" tIns="45720" rIns="91440" bIns="45720" rtlCol="0" anchor="ctr"/>
          <a:lstStyle/>
          <a:p>
            <a:pPr algn="l">
              <a:lnSpc>
                <a:spcPct val="110000"/>
              </a:lnSpc>
            </a:pPr>
            <a:endParaRPr kumimoji="1" lang="zh-CN" altLang="en-US"/>
          </a:p>
        </p:txBody>
      </p:sp>
      <p:sp>
        <p:nvSpPr>
          <p:cNvPr id="3" name="标题 1"/>
          <p:cNvSpPr txBox="1"/>
          <p:nvPr/>
        </p:nvSpPr>
        <p:spPr>
          <a:xfrm>
            <a:off x="119337" y="110222"/>
            <a:ext cx="11953326" cy="6637556"/>
          </a:xfrm>
          <a:prstGeom prst="roundRect">
            <a:avLst>
              <a:gd name="adj" fmla="val 2461"/>
            </a:avLst>
          </a:prstGeom>
          <a:solidFill>
            <a:srgbClr val="FFFFFF">
              <a:alpha val="100000"/>
            </a:srgbClr>
          </a:solidFill>
          <a:ln w="28575" cap="flat">
            <a:solidFill>
              <a:schemeClr val="accent1">
                <a:alpha val="100000"/>
              </a:schemeClr>
            </a:solid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a:off x="673100" y="1493943"/>
            <a:ext cx="5299075" cy="2047451"/>
          </a:xfrm>
          <a:prstGeom prst="roundRect">
            <a:avLst>
              <a:gd name="adj" fmla="val 9793"/>
            </a:avLst>
          </a:prstGeom>
          <a:solidFill>
            <a:schemeClr val="bg1"/>
          </a:solidFill>
          <a:ln w="12700" cap="sq">
            <a:noFill/>
            <a:miter/>
          </a:ln>
          <a:effectLst>
            <a:outerShdw blurRad="190500" algn="ctr" rotWithShape="0">
              <a:schemeClr val="accent1">
                <a:lumMod val="75000"/>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925854" y="2154179"/>
            <a:ext cx="4913875" cy="1289559"/>
          </a:xfrm>
          <a:prstGeom prst="rect">
            <a:avLst/>
          </a:prstGeom>
          <a:noFill/>
          <a:ln>
            <a:noFill/>
          </a:ln>
        </p:spPr>
        <p:txBody>
          <a:bodyPr vert="horz" wrap="square" lIns="91440" tIns="45720" rIns="91440" bIns="45720" rtlCol="0" anchor="t"/>
          <a:lstStyle/>
          <a:p>
            <a:pPr algn="l">
              <a:lnSpc>
                <a:spcPct val="150000"/>
              </a:lnSpc>
            </a:pPr>
            <a:r>
              <a:rPr kumimoji="1" lang="zh-CN" altLang="en-US"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在掩码语言模型</a:t>
            </a:r>
            <a:r>
              <a:rPr kumimoji="1" lang="en-US" altLang="zh-CN"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(MLM) </a:t>
            </a:r>
            <a:r>
              <a:rPr kumimoji="1" lang="zh-CN" altLang="en-US"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中，</a:t>
            </a:r>
            <a:r>
              <a:rPr kumimoji="1" lang="en-US" altLang="zh-CN"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BERT </a:t>
            </a:r>
            <a:r>
              <a:rPr kumimoji="1" lang="zh-CN" altLang="en-US"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会随机遮蔽一部分输入词语，并基于其上下文预测这些被遮蔽的词。该任务帮助 </a:t>
            </a:r>
            <a:r>
              <a:rPr kumimoji="1" lang="en-US" altLang="zh-CN"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BERT </a:t>
            </a:r>
            <a:r>
              <a:rPr kumimoji="1" lang="zh-CN" altLang="en-US"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学习双向上下文，并理解句子中词语之间的相互关系。</a:t>
            </a:r>
            <a:endParaRPr kumimoji="1" lang="zh-CN" altLang="en-US" sz="2000" dirty="0"/>
          </a:p>
        </p:txBody>
      </p:sp>
      <p:sp>
        <p:nvSpPr>
          <p:cNvPr id="6" name="标题 1"/>
          <p:cNvSpPr txBox="1"/>
          <p:nvPr/>
        </p:nvSpPr>
        <p:spPr>
          <a:xfrm>
            <a:off x="925854" y="1493944"/>
            <a:ext cx="4179118" cy="632620"/>
          </a:xfrm>
          <a:prstGeom prst="rect">
            <a:avLst/>
          </a:prstGeom>
          <a:noFill/>
          <a:ln>
            <a:noFill/>
          </a:ln>
        </p:spPr>
        <p:txBody>
          <a:bodyPr vert="horz" wrap="square" lIns="91440" tIns="45720" rIns="91440" bIns="45720" rtlCol="0" anchor="b"/>
          <a:lstStyle/>
          <a:p>
            <a:pPr algn="l">
              <a:lnSpc>
                <a:spcPct val="110000"/>
              </a:lnSpc>
            </a:pPr>
            <a:r>
              <a:rPr kumimoji="1" lang="en-US" altLang="zh-CN" sz="1600" dirty="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Masked Language Model (MLM)</a:t>
            </a:r>
            <a:endParaRPr kumimoji="1" lang="zh-CN" altLang="en-US" dirty="0"/>
          </a:p>
        </p:txBody>
      </p:sp>
      <p:sp>
        <p:nvSpPr>
          <p:cNvPr id="7" name="标题 1"/>
          <p:cNvSpPr txBox="1"/>
          <p:nvPr/>
        </p:nvSpPr>
        <p:spPr>
          <a:xfrm>
            <a:off x="5321147" y="1792056"/>
            <a:ext cx="278484" cy="301665"/>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6205538" y="1493943"/>
            <a:ext cx="5299075" cy="2047451"/>
          </a:xfrm>
          <a:prstGeom prst="roundRect">
            <a:avLst>
              <a:gd name="adj" fmla="val 9793"/>
            </a:avLst>
          </a:prstGeom>
          <a:solidFill>
            <a:schemeClr val="bg1"/>
          </a:solidFill>
          <a:ln w="12700" cap="sq">
            <a:noFill/>
            <a:miter/>
          </a:ln>
          <a:effectLst>
            <a:outerShdw blurRad="190500" algn="ctr" rotWithShape="0">
              <a:schemeClr val="accent1">
                <a:lumMod val="75000"/>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flipV="1">
            <a:off x="6276070" y="3495675"/>
            <a:ext cx="5158012" cy="45719"/>
          </a:xfrm>
          <a:custGeom>
            <a:avLst/>
            <a:gdLst>
              <a:gd name="connsiteX0" fmla="*/ 0 w 5158012"/>
              <a:gd name="connsiteY0" fmla="*/ 45719 h 45719"/>
              <a:gd name="connsiteX1" fmla="*/ 5153535 w 5158012"/>
              <a:gd name="connsiteY1" fmla="*/ 45719 h 45719"/>
              <a:gd name="connsiteX2" fmla="*/ 5158012 w 5158012"/>
              <a:gd name="connsiteY2" fmla="*/ 41242 h 45719"/>
              <a:gd name="connsiteX3" fmla="*/ 5158012 w 5158012"/>
              <a:gd name="connsiteY3" fmla="*/ 36103 h 45719"/>
              <a:gd name="connsiteX4" fmla="*/ 5125492 w 5158012"/>
              <a:gd name="connsiteY4" fmla="*/ 14177 h 45719"/>
              <a:gd name="connsiteX5" fmla="*/ 5055271 w 5158012"/>
              <a:gd name="connsiteY5" fmla="*/ 0 h 45719"/>
              <a:gd name="connsiteX6" fmla="*/ 117004 w 5158012"/>
              <a:gd name="connsiteY6" fmla="*/ 0 h 45719"/>
              <a:gd name="connsiteX7" fmla="*/ 46783 w 5158012"/>
              <a:gd name="connsiteY7" fmla="*/ 14177 h 45719"/>
            </a:gdLst>
            <a:ahLst/>
            <a:cxnLst/>
            <a:rect l="l" t="t" r="r" b="b"/>
            <a:pathLst>
              <a:path w="5158012" h="45719">
                <a:moveTo>
                  <a:pt x="0" y="45719"/>
                </a:moveTo>
                <a:lnTo>
                  <a:pt x="5153535" y="45719"/>
                </a:lnTo>
                <a:cubicBezTo>
                  <a:pt x="5156008" y="45719"/>
                  <a:pt x="5158012" y="43715"/>
                  <a:pt x="5158012" y="41242"/>
                </a:cubicBezTo>
                <a:lnTo>
                  <a:pt x="5158012" y="36103"/>
                </a:lnTo>
                <a:lnTo>
                  <a:pt x="5125492" y="14177"/>
                </a:lnTo>
                <a:cubicBezTo>
                  <a:pt x="5103909" y="5048"/>
                  <a:pt x="5080179" y="0"/>
                  <a:pt x="5055271" y="0"/>
                </a:cubicBezTo>
                <a:lnTo>
                  <a:pt x="117004" y="0"/>
                </a:lnTo>
                <a:cubicBezTo>
                  <a:pt x="92096" y="0"/>
                  <a:pt x="68366" y="5048"/>
                  <a:pt x="46783" y="14177"/>
                </a:cubicBezTo>
                <a:close/>
              </a:path>
            </a:pathLst>
          </a:custGeom>
          <a:solidFill>
            <a:schemeClr val="accent1"/>
          </a:solidFill>
          <a:ln w="12700" cap="sq">
            <a:noFill/>
            <a:miter/>
          </a:ln>
          <a:effectLst>
            <a:outerShdw blurRad="190500" sx="105000" sy="105000" algn="ctr" rotWithShape="0">
              <a:schemeClr val="accent2">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10860002" y="1792056"/>
            <a:ext cx="311722" cy="301665"/>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a:off x="6520205" y="2243887"/>
            <a:ext cx="4627732" cy="1317175"/>
          </a:xfrm>
          <a:prstGeom prst="rect">
            <a:avLst/>
          </a:prstGeom>
          <a:noFill/>
          <a:ln>
            <a:noFill/>
          </a:ln>
        </p:spPr>
        <p:txBody>
          <a:bodyPr vert="horz" wrap="square" lIns="91440" tIns="45720" rIns="91440" bIns="45720" rtlCol="0" anchor="t"/>
          <a:lstStyle/>
          <a:p>
            <a:pPr algn="l">
              <a:lnSpc>
                <a:spcPct val="150000"/>
              </a:lnSpc>
            </a:pPr>
            <a:r>
              <a:rPr kumimoji="1" lang="zh-CN" altLang="en-US"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下一句预测</a:t>
            </a:r>
            <a:r>
              <a:rPr kumimoji="1" lang="en-US" altLang="zh-CN"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(NSP)</a:t>
            </a:r>
            <a:r>
              <a:rPr kumimoji="1" lang="zh-CN" altLang="en-US"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任务帮助 </a:t>
            </a:r>
            <a:r>
              <a:rPr kumimoji="1" lang="en-US" altLang="zh-CN"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BERT </a:t>
            </a:r>
            <a:r>
              <a:rPr kumimoji="1" lang="zh-CN" altLang="en-US"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理解句子之间的关系和连贯性，这在问答和文本摘要等任务中非常有用。</a:t>
            </a:r>
            <a:endParaRPr kumimoji="1" lang="zh-CN" altLang="en-US" sz="2000" dirty="0"/>
          </a:p>
        </p:txBody>
      </p:sp>
      <p:sp>
        <p:nvSpPr>
          <p:cNvPr id="12" name="标题 1"/>
          <p:cNvSpPr txBox="1"/>
          <p:nvPr/>
        </p:nvSpPr>
        <p:spPr>
          <a:xfrm>
            <a:off x="6520205" y="1493944"/>
            <a:ext cx="4179118" cy="632620"/>
          </a:xfrm>
          <a:prstGeom prst="rect">
            <a:avLst/>
          </a:prstGeom>
          <a:noFill/>
          <a:ln>
            <a:noFill/>
          </a:ln>
        </p:spPr>
        <p:txBody>
          <a:bodyPr vert="horz" wrap="square" lIns="91440" tIns="45720" rIns="91440" bIns="45720" rtlCol="0" anchor="b"/>
          <a:lstStyle/>
          <a:p>
            <a:pPr algn="l">
              <a:lnSpc>
                <a:spcPct val="110000"/>
              </a:lnSpc>
            </a:pPr>
            <a:r>
              <a:rPr kumimoji="1" lang="en-US" altLang="zh-CN" sz="1600" dirty="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Next Sentence Prediction (NSP)</a:t>
            </a:r>
            <a:endParaRPr kumimoji="1" lang="zh-CN" altLang="en-US" dirty="0"/>
          </a:p>
        </p:txBody>
      </p:sp>
      <p:sp>
        <p:nvSpPr>
          <p:cNvPr id="13" name="标题 1"/>
          <p:cNvSpPr txBox="1"/>
          <p:nvPr/>
        </p:nvSpPr>
        <p:spPr>
          <a:xfrm>
            <a:off x="673100" y="3922800"/>
            <a:ext cx="10856307" cy="2047451"/>
          </a:xfrm>
          <a:prstGeom prst="roundRect">
            <a:avLst>
              <a:gd name="adj" fmla="val 9793"/>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987766" y="4591594"/>
            <a:ext cx="10027367" cy="1335278"/>
          </a:xfrm>
          <a:prstGeom prst="rect">
            <a:avLst/>
          </a:prstGeom>
          <a:noFill/>
          <a:ln>
            <a:noFill/>
          </a:ln>
        </p:spPr>
        <p:txBody>
          <a:bodyPr vert="horz" wrap="square" lIns="91440" tIns="45720" rIns="91440" bIns="45720" rtlCol="0" anchor="t"/>
          <a:lstStyle/>
          <a:p>
            <a:pPr marL="285750" indent="-285750" algn="l">
              <a:lnSpc>
                <a:spcPct val="150000"/>
              </a:lnSpc>
              <a:buFont typeface="Arial" panose="020B0604020202020204" pitchFamily="34" charset="0"/>
              <a:buChar char="•"/>
            </a:pPr>
            <a:r>
              <a:rPr kumimoji="1" lang="zh-CN" altLang="en-US" sz="1600" dirty="0">
                <a:ln w="12700">
                  <a:noFill/>
                </a:ln>
                <a:solidFill>
                  <a:srgbClr val="FFFFFF">
                    <a:alpha val="100000"/>
                  </a:srgbClr>
                </a:solidFill>
                <a:latin typeface="Source Han Sans" panose="020B0400000000000000" charset="-122"/>
                <a:ea typeface="Source Han Sans" panose="020B0400000000000000" charset="-122"/>
                <a:cs typeface="Source Han Sans" panose="020B0400000000000000" charset="-122"/>
              </a:rPr>
              <a:t>文本分类：</a:t>
            </a:r>
            <a:r>
              <a:rPr kumimoji="1" lang="en-US" altLang="zh-CN" sz="1600" dirty="0">
                <a:ln w="12700">
                  <a:noFill/>
                </a:ln>
                <a:solidFill>
                  <a:srgbClr val="FFFFFF">
                    <a:alpha val="100000"/>
                  </a:srgbClr>
                </a:solidFill>
                <a:latin typeface="Source Han Sans" panose="020B0400000000000000" charset="-122"/>
                <a:ea typeface="Source Han Sans" panose="020B0400000000000000" charset="-122"/>
                <a:cs typeface="Source Han Sans" panose="020B0400000000000000" charset="-122"/>
              </a:rPr>
              <a:t>BERT </a:t>
            </a:r>
            <a:r>
              <a:rPr kumimoji="1" lang="zh-CN" altLang="en-US" sz="1600" dirty="0">
                <a:ln w="12700">
                  <a:noFill/>
                </a:ln>
                <a:solidFill>
                  <a:srgbClr val="FFFFFF">
                    <a:alpha val="100000"/>
                  </a:srgbClr>
                </a:solidFill>
                <a:latin typeface="Source Han Sans" panose="020B0400000000000000" charset="-122"/>
                <a:ea typeface="Source Han Sans" panose="020B0400000000000000" charset="-122"/>
                <a:cs typeface="Source Han Sans" panose="020B0400000000000000" charset="-122"/>
              </a:rPr>
              <a:t>可以将文本分类到不同的类别中，例如垃圾邮件检测或主题分类。</a:t>
            </a:r>
            <a:endParaRPr kumimoji="1" lang="en-US" altLang="zh-CN" sz="1600" dirty="0">
              <a:ln w="12700">
                <a:noFill/>
              </a:ln>
              <a:solidFill>
                <a:srgbClr val="FFFFFF">
                  <a:alpha val="100000"/>
                </a:srgbClr>
              </a:solidFill>
              <a:latin typeface="Source Han Sans" panose="020B0400000000000000" charset="-122"/>
              <a:ea typeface="Source Han Sans" panose="020B0400000000000000" charset="-122"/>
              <a:cs typeface="Source Han Sans" panose="020B0400000000000000" charset="-122"/>
            </a:endParaRPr>
          </a:p>
          <a:p>
            <a:pPr marL="285750" indent="-285750" algn="l">
              <a:lnSpc>
                <a:spcPct val="150000"/>
              </a:lnSpc>
              <a:buFont typeface="Arial" panose="020B0604020202020204" pitchFamily="34" charset="0"/>
              <a:buChar char="•"/>
            </a:pPr>
            <a:r>
              <a:rPr kumimoji="1" lang="zh-CN" altLang="en-US" sz="1600" dirty="0">
                <a:ln w="12700">
                  <a:noFill/>
                </a:ln>
                <a:solidFill>
                  <a:srgbClr val="FFFFFF">
                    <a:alpha val="100000"/>
                  </a:srgbClr>
                </a:solidFill>
                <a:latin typeface="Source Han Sans" panose="020B0400000000000000" charset="-122"/>
                <a:ea typeface="Source Han Sans" panose="020B0400000000000000" charset="-122"/>
                <a:cs typeface="Source Han Sans" panose="020B0400000000000000" charset="-122"/>
              </a:rPr>
              <a:t>情感分析：</a:t>
            </a:r>
            <a:r>
              <a:rPr kumimoji="1" lang="en-US" altLang="zh-CN" sz="1600" dirty="0">
                <a:ln w="12700">
                  <a:noFill/>
                </a:ln>
                <a:solidFill>
                  <a:srgbClr val="FFFFFF">
                    <a:alpha val="100000"/>
                  </a:srgbClr>
                </a:solidFill>
                <a:latin typeface="Source Han Sans" panose="020B0400000000000000" charset="-122"/>
                <a:ea typeface="Source Han Sans" panose="020B0400000000000000" charset="-122"/>
                <a:cs typeface="Source Han Sans" panose="020B0400000000000000" charset="-122"/>
              </a:rPr>
              <a:t>BERT </a:t>
            </a:r>
            <a:r>
              <a:rPr kumimoji="1" lang="zh-CN" altLang="en-US" sz="1600" dirty="0">
                <a:ln w="12700">
                  <a:noFill/>
                </a:ln>
                <a:solidFill>
                  <a:srgbClr val="FFFFFF">
                    <a:alpha val="100000"/>
                  </a:srgbClr>
                </a:solidFill>
                <a:latin typeface="Source Han Sans" panose="020B0400000000000000" charset="-122"/>
                <a:ea typeface="Source Han Sans" panose="020B0400000000000000" charset="-122"/>
                <a:cs typeface="Source Han Sans" panose="020B0400000000000000" charset="-122"/>
              </a:rPr>
              <a:t>可以分析文本的情感倾向，判断其是正面、负面还是中性情绪。</a:t>
            </a:r>
            <a:endParaRPr kumimoji="1" lang="en-US" altLang="zh-CN" sz="1600" dirty="0">
              <a:ln w="12700">
                <a:noFill/>
              </a:ln>
              <a:solidFill>
                <a:srgbClr val="FFFFFF">
                  <a:alpha val="100000"/>
                </a:srgbClr>
              </a:solidFill>
              <a:latin typeface="Source Han Sans" panose="020B0400000000000000" charset="-122"/>
              <a:ea typeface="Source Han Sans" panose="020B0400000000000000" charset="-122"/>
              <a:cs typeface="Source Han Sans" panose="020B0400000000000000" charset="-122"/>
            </a:endParaRPr>
          </a:p>
          <a:p>
            <a:pPr marL="285750" indent="-285750" algn="l">
              <a:lnSpc>
                <a:spcPct val="150000"/>
              </a:lnSpc>
              <a:buFont typeface="Arial" panose="020B0604020202020204" pitchFamily="34" charset="0"/>
              <a:buChar char="•"/>
            </a:pPr>
            <a:r>
              <a:rPr kumimoji="1" lang="zh-CN" altLang="en-US" sz="1600" dirty="0">
                <a:ln w="12700">
                  <a:noFill/>
                </a:ln>
                <a:solidFill>
                  <a:srgbClr val="FFFFFF">
                    <a:alpha val="100000"/>
                  </a:srgbClr>
                </a:solidFill>
                <a:latin typeface="Source Han Sans" panose="020B0400000000000000" charset="-122"/>
                <a:ea typeface="Source Han Sans" panose="020B0400000000000000" charset="-122"/>
                <a:cs typeface="Source Han Sans" panose="020B0400000000000000" charset="-122"/>
              </a:rPr>
              <a:t>命名实体识别：</a:t>
            </a:r>
            <a:r>
              <a:rPr kumimoji="1" lang="en-US" altLang="zh-CN" sz="1600" dirty="0">
                <a:ln w="12700">
                  <a:noFill/>
                </a:ln>
                <a:solidFill>
                  <a:srgbClr val="FFFFFF">
                    <a:alpha val="100000"/>
                  </a:srgbClr>
                </a:solidFill>
                <a:latin typeface="Source Han Sans" panose="020B0400000000000000" charset="-122"/>
                <a:ea typeface="Source Han Sans" panose="020B0400000000000000" charset="-122"/>
                <a:cs typeface="Source Han Sans" panose="020B0400000000000000" charset="-122"/>
              </a:rPr>
              <a:t>BERT </a:t>
            </a:r>
            <a:r>
              <a:rPr kumimoji="1" lang="zh-CN" altLang="en-US" sz="1600" dirty="0">
                <a:ln w="12700">
                  <a:noFill/>
                </a:ln>
                <a:solidFill>
                  <a:srgbClr val="FFFFFF">
                    <a:alpha val="100000"/>
                  </a:srgbClr>
                </a:solidFill>
                <a:latin typeface="Source Han Sans" panose="020B0400000000000000" charset="-122"/>
                <a:ea typeface="Source Han Sans" panose="020B0400000000000000" charset="-122"/>
                <a:cs typeface="Source Han Sans" panose="020B0400000000000000" charset="-122"/>
              </a:rPr>
              <a:t>可以识别文本中的命名实体，例如人物、组织机构和地理位置。</a:t>
            </a:r>
          </a:p>
          <a:p>
            <a:pPr marL="342900" indent="-342900" algn="l">
              <a:lnSpc>
                <a:spcPct val="150000"/>
              </a:lnSpc>
              <a:buFont typeface="Arial" panose="020B0604020202020204" pitchFamily="34" charset="0"/>
              <a:buChar char="•"/>
            </a:pPr>
            <a:endParaRPr kumimoji="1" lang="zh-CN" altLang="en-US" sz="2000" dirty="0"/>
          </a:p>
        </p:txBody>
      </p:sp>
      <p:sp>
        <p:nvSpPr>
          <p:cNvPr id="15" name="标题 1"/>
          <p:cNvSpPr txBox="1"/>
          <p:nvPr/>
        </p:nvSpPr>
        <p:spPr>
          <a:xfrm>
            <a:off x="987766" y="3915595"/>
            <a:ext cx="8738839" cy="632620"/>
          </a:xfrm>
          <a:prstGeom prst="rect">
            <a:avLst/>
          </a:prstGeom>
          <a:noFill/>
          <a:ln>
            <a:noFill/>
          </a:ln>
        </p:spPr>
        <p:txBody>
          <a:bodyPr vert="horz" wrap="square" lIns="91440" tIns="45720" rIns="91440" bIns="45720" rtlCol="0" anchor="b"/>
          <a:lstStyle/>
          <a:p>
            <a:pPr algn="l">
              <a:lnSpc>
                <a:spcPct val="110000"/>
              </a:lnSpc>
            </a:pPr>
            <a:r>
              <a:rPr kumimoji="1" lang="en-US" altLang="zh-CN" b="1" dirty="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BERT </a:t>
            </a:r>
            <a:r>
              <a:rPr kumimoji="1" lang="zh-CN" altLang="en-US" b="1" dirty="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的多功能应用</a:t>
            </a:r>
            <a:endParaRPr kumimoji="1" lang="zh-CN" altLang="en-US" sz="2000" b="1" dirty="0"/>
          </a:p>
        </p:txBody>
      </p:sp>
      <p:sp>
        <p:nvSpPr>
          <p:cNvPr id="16" name="标题 1"/>
          <p:cNvSpPr txBox="1"/>
          <p:nvPr/>
        </p:nvSpPr>
        <p:spPr>
          <a:xfrm>
            <a:off x="10883789" y="4213707"/>
            <a:ext cx="264148" cy="301665"/>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flipV="1">
            <a:off x="743632" y="3495675"/>
            <a:ext cx="5158012" cy="45719"/>
          </a:xfrm>
          <a:custGeom>
            <a:avLst/>
            <a:gdLst>
              <a:gd name="connsiteX0" fmla="*/ 0 w 5158012"/>
              <a:gd name="connsiteY0" fmla="*/ 45719 h 45719"/>
              <a:gd name="connsiteX1" fmla="*/ 5153535 w 5158012"/>
              <a:gd name="connsiteY1" fmla="*/ 45719 h 45719"/>
              <a:gd name="connsiteX2" fmla="*/ 5158012 w 5158012"/>
              <a:gd name="connsiteY2" fmla="*/ 41242 h 45719"/>
              <a:gd name="connsiteX3" fmla="*/ 5158012 w 5158012"/>
              <a:gd name="connsiteY3" fmla="*/ 36103 h 45719"/>
              <a:gd name="connsiteX4" fmla="*/ 5125492 w 5158012"/>
              <a:gd name="connsiteY4" fmla="*/ 14177 h 45719"/>
              <a:gd name="connsiteX5" fmla="*/ 5055271 w 5158012"/>
              <a:gd name="connsiteY5" fmla="*/ 0 h 45719"/>
              <a:gd name="connsiteX6" fmla="*/ 117004 w 5158012"/>
              <a:gd name="connsiteY6" fmla="*/ 0 h 45719"/>
              <a:gd name="connsiteX7" fmla="*/ 46783 w 5158012"/>
              <a:gd name="connsiteY7" fmla="*/ 14177 h 45719"/>
            </a:gdLst>
            <a:ahLst/>
            <a:cxnLst/>
            <a:rect l="l" t="t" r="r" b="b"/>
            <a:pathLst>
              <a:path w="5158012" h="45719">
                <a:moveTo>
                  <a:pt x="0" y="45719"/>
                </a:moveTo>
                <a:lnTo>
                  <a:pt x="5153535" y="45719"/>
                </a:lnTo>
                <a:cubicBezTo>
                  <a:pt x="5156008" y="45719"/>
                  <a:pt x="5158012" y="43715"/>
                  <a:pt x="5158012" y="41242"/>
                </a:cubicBezTo>
                <a:lnTo>
                  <a:pt x="5158012" y="36103"/>
                </a:lnTo>
                <a:lnTo>
                  <a:pt x="5125492" y="14177"/>
                </a:lnTo>
                <a:cubicBezTo>
                  <a:pt x="5103909" y="5048"/>
                  <a:pt x="5080179" y="0"/>
                  <a:pt x="5055271" y="0"/>
                </a:cubicBezTo>
                <a:lnTo>
                  <a:pt x="117004" y="0"/>
                </a:lnTo>
                <a:cubicBezTo>
                  <a:pt x="92096" y="0"/>
                  <a:pt x="68366" y="5048"/>
                  <a:pt x="46783" y="14177"/>
                </a:cubicBezTo>
                <a:close/>
              </a:path>
            </a:pathLst>
          </a:custGeom>
          <a:solidFill>
            <a:schemeClr val="accent1"/>
          </a:solidFill>
          <a:ln w="12700" cap="sq">
            <a:noFill/>
            <a:miter/>
          </a:ln>
          <a:effectLst>
            <a:outerShdw blurRad="190500" sx="105000" sy="105000" algn="ctr" rotWithShape="0">
              <a:schemeClr val="accent2">
                <a:alpha val="10000"/>
              </a:schemeClr>
            </a:outerShdw>
          </a:effectLst>
        </p:spPr>
        <p:txBody>
          <a:bodyPr vert="horz" wrap="square" lIns="91440" tIns="45720" rIns="91440" bIns="45720" rtlCol="0" anchor="ctr"/>
          <a:lstStyle/>
          <a:p>
            <a:pPr algn="ctr">
              <a:lnSpc>
                <a:spcPct val="110000"/>
              </a:lnSpc>
            </a:pPr>
            <a:endParaRPr kumimoji="1" lang="zh-CN" altLang="en-US"/>
          </a:p>
        </p:txBody>
      </p:sp>
      <p:grpSp>
        <p:nvGrpSpPr>
          <p:cNvPr id="19" name="组合 18"/>
          <p:cNvGrpSpPr/>
          <p:nvPr/>
        </p:nvGrpSpPr>
        <p:grpSpPr>
          <a:xfrm>
            <a:off x="380776" y="348116"/>
            <a:ext cx="341156" cy="341166"/>
            <a:chOff x="380776" y="348116"/>
            <a:chExt cx="341156" cy="341166"/>
          </a:xfrm>
        </p:grpSpPr>
        <p:sp>
          <p:nvSpPr>
            <p:cNvPr id="20" name="标题 1"/>
            <p:cNvSpPr txBox="1"/>
            <p:nvPr/>
          </p:nvSpPr>
          <p:spPr>
            <a:xfrm>
              <a:off x="380791" y="518704"/>
              <a:ext cx="170580" cy="170578"/>
            </a:xfrm>
            <a:custGeom>
              <a:avLst/>
              <a:gdLst>
                <a:gd name="connsiteX0" fmla="*/ 129522 w 345806"/>
                <a:gd name="connsiteY0" fmla="*/ 0 h 345801"/>
                <a:gd name="connsiteX1" fmla="*/ 19648 w 345806"/>
                <a:gd name="connsiteY1" fmla="*/ 326159 h 345801"/>
                <a:gd name="connsiteX2" fmla="*/ 345807 w 345806"/>
                <a:gd name="connsiteY2" fmla="*/ 216285 h 345801"/>
                <a:gd name="connsiteX3" fmla="*/ 230683 w 345806"/>
                <a:gd name="connsiteY3" fmla="*/ 115123 h 345801"/>
                <a:gd name="connsiteX4" fmla="*/ 129522 w 345806"/>
                <a:gd name="connsiteY4" fmla="*/ 0 h 345801"/>
              </a:gdLst>
              <a:ahLst/>
              <a:cxnLst/>
              <a:rect l="l" t="t" r="r" b="b"/>
              <a:pathLst>
                <a:path w="345806" h="345801">
                  <a:moveTo>
                    <a:pt x="129522" y="0"/>
                  </a:moveTo>
                  <a:cubicBezTo>
                    <a:pt x="18612" y="142512"/>
                    <a:pt x="-30487" y="276025"/>
                    <a:pt x="19648" y="326159"/>
                  </a:cubicBezTo>
                  <a:cubicBezTo>
                    <a:pt x="69782" y="376294"/>
                    <a:pt x="203331" y="327159"/>
                    <a:pt x="345807" y="216285"/>
                  </a:cubicBezTo>
                  <a:cubicBezTo>
                    <a:pt x="307563" y="186540"/>
                    <a:pt x="268820" y="153260"/>
                    <a:pt x="230683" y="115123"/>
                  </a:cubicBezTo>
                  <a:cubicBezTo>
                    <a:pt x="192583" y="77023"/>
                    <a:pt x="159303" y="38244"/>
                    <a:pt x="129522" y="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a:off x="551337" y="348126"/>
              <a:ext cx="170580" cy="170595"/>
            </a:xfrm>
            <a:custGeom>
              <a:avLst/>
              <a:gdLst>
                <a:gd name="connsiteX0" fmla="*/ 216285 w 345806"/>
                <a:gd name="connsiteY0" fmla="*/ 345801 h 345836"/>
                <a:gd name="connsiteX1" fmla="*/ 326160 w 345806"/>
                <a:gd name="connsiteY1" fmla="*/ 19641 h 345836"/>
                <a:gd name="connsiteX2" fmla="*/ 0 w 345806"/>
                <a:gd name="connsiteY2" fmla="*/ 129551 h 345836"/>
                <a:gd name="connsiteX3" fmla="*/ 115123 w 345806"/>
                <a:gd name="connsiteY3" fmla="*/ 230713 h 345836"/>
                <a:gd name="connsiteX4" fmla="*/ 216285 w 345806"/>
                <a:gd name="connsiteY4" fmla="*/ 345836 h 345836"/>
              </a:gdLst>
              <a:ahLst/>
              <a:cxnLst/>
              <a:rect l="l" t="t" r="r" b="b"/>
              <a:pathLst>
                <a:path w="345806" h="345836">
                  <a:moveTo>
                    <a:pt x="216285" y="345801"/>
                  </a:moveTo>
                  <a:cubicBezTo>
                    <a:pt x="327194" y="203325"/>
                    <a:pt x="376293" y="69776"/>
                    <a:pt x="326160" y="19641"/>
                  </a:cubicBezTo>
                  <a:cubicBezTo>
                    <a:pt x="276061" y="-30493"/>
                    <a:pt x="142476" y="18641"/>
                    <a:pt x="0" y="129551"/>
                  </a:cubicBezTo>
                  <a:cubicBezTo>
                    <a:pt x="38243" y="159296"/>
                    <a:pt x="76987" y="192576"/>
                    <a:pt x="115123" y="230713"/>
                  </a:cubicBezTo>
                  <a:cubicBezTo>
                    <a:pt x="153224" y="268814"/>
                    <a:pt x="186504" y="307593"/>
                    <a:pt x="216285" y="345836"/>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a:off x="380776" y="348116"/>
              <a:ext cx="170578" cy="170570"/>
            </a:xfrm>
            <a:custGeom>
              <a:avLst/>
              <a:gdLst>
                <a:gd name="connsiteX0" fmla="*/ 345801 w 345801"/>
                <a:gd name="connsiteY0" fmla="*/ 129536 h 345785"/>
                <a:gd name="connsiteX1" fmla="*/ 19642 w 345801"/>
                <a:gd name="connsiteY1" fmla="*/ 19626 h 345785"/>
                <a:gd name="connsiteX2" fmla="*/ 129516 w 345801"/>
                <a:gd name="connsiteY2" fmla="*/ 345785 h 345785"/>
                <a:gd name="connsiteX3" fmla="*/ 230678 w 345801"/>
                <a:gd name="connsiteY3" fmla="*/ 230662 h 345785"/>
                <a:gd name="connsiteX4" fmla="*/ 345801 w 345801"/>
                <a:gd name="connsiteY4" fmla="*/ 129500 h 345785"/>
              </a:gdLst>
              <a:ahLst/>
              <a:cxnLst/>
              <a:rect l="l" t="t" r="r" b="b"/>
              <a:pathLst>
                <a:path w="345801" h="345785">
                  <a:moveTo>
                    <a:pt x="345801" y="129536"/>
                  </a:moveTo>
                  <a:cubicBezTo>
                    <a:pt x="203326" y="18626"/>
                    <a:pt x="69776" y="-30473"/>
                    <a:pt x="19642" y="19626"/>
                  </a:cubicBezTo>
                  <a:cubicBezTo>
                    <a:pt x="-30492" y="69760"/>
                    <a:pt x="18642" y="203274"/>
                    <a:pt x="129516" y="345785"/>
                  </a:cubicBezTo>
                  <a:cubicBezTo>
                    <a:pt x="159261" y="307542"/>
                    <a:pt x="192542" y="268798"/>
                    <a:pt x="230678" y="230662"/>
                  </a:cubicBezTo>
                  <a:cubicBezTo>
                    <a:pt x="268778" y="192561"/>
                    <a:pt x="307558" y="159281"/>
                    <a:pt x="345801" y="12950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a:off x="551354" y="518686"/>
              <a:ext cx="170578" cy="170581"/>
            </a:xfrm>
            <a:custGeom>
              <a:avLst/>
              <a:gdLst>
                <a:gd name="connsiteX0" fmla="*/ 115123 w 345801"/>
                <a:gd name="connsiteY0" fmla="*/ 115123 h 345806"/>
                <a:gd name="connsiteX1" fmla="*/ 0 w 345801"/>
                <a:gd name="connsiteY1" fmla="*/ 216285 h 345806"/>
                <a:gd name="connsiteX2" fmla="*/ 326160 w 345801"/>
                <a:gd name="connsiteY2" fmla="*/ 326159 h 345806"/>
                <a:gd name="connsiteX3" fmla="*/ 216285 w 345801"/>
                <a:gd name="connsiteY3" fmla="*/ 0 h 345806"/>
                <a:gd name="connsiteX4" fmla="*/ 115123 w 345801"/>
                <a:gd name="connsiteY4" fmla="*/ 115123 h 345806"/>
              </a:gdLst>
              <a:ahLst/>
              <a:cxnLst/>
              <a:rect l="l" t="t" r="r" b="b"/>
              <a:pathLst>
                <a:path w="345801" h="345806">
                  <a:moveTo>
                    <a:pt x="115123" y="115123"/>
                  </a:moveTo>
                  <a:cubicBezTo>
                    <a:pt x="77023" y="153224"/>
                    <a:pt x="38243" y="186504"/>
                    <a:pt x="0" y="216285"/>
                  </a:cubicBezTo>
                  <a:cubicBezTo>
                    <a:pt x="142476" y="327195"/>
                    <a:pt x="276025" y="376294"/>
                    <a:pt x="326160" y="326159"/>
                  </a:cubicBezTo>
                  <a:cubicBezTo>
                    <a:pt x="376293" y="276025"/>
                    <a:pt x="327159" y="142512"/>
                    <a:pt x="216285" y="0"/>
                  </a:cubicBezTo>
                  <a:cubicBezTo>
                    <a:pt x="186540" y="38244"/>
                    <a:pt x="153260" y="77023"/>
                    <a:pt x="115123" y="115123"/>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sp>
        <p:nvSpPr>
          <p:cNvPr id="24" name="标题 1">
            <a:extLst>
              <a:ext uri="{FF2B5EF4-FFF2-40B4-BE49-F238E27FC236}">
                <a16:creationId xmlns:a16="http://schemas.microsoft.com/office/drawing/2014/main" id="{0C7EAF1B-0221-2803-7746-A9B6354DCC9A}"/>
              </a:ext>
            </a:extLst>
          </p:cNvPr>
          <p:cNvSpPr txBox="1"/>
          <p:nvPr/>
        </p:nvSpPr>
        <p:spPr>
          <a:xfrm>
            <a:off x="870659" y="263190"/>
            <a:ext cx="10377569" cy="536419"/>
          </a:xfrm>
          <a:prstGeom prst="rect">
            <a:avLst/>
          </a:prstGeom>
          <a:noFill/>
          <a:ln>
            <a:noFill/>
          </a:ln>
        </p:spPr>
        <p:txBody>
          <a:bodyPr vert="horz" wrap="square" lIns="0" tIns="0" rIns="0" bIns="0" rtlCol="0" anchor="t"/>
          <a:lstStyle/>
          <a:p>
            <a:pPr algn="l">
              <a:lnSpc>
                <a:spcPct val="130000"/>
              </a:lnSpc>
            </a:pPr>
            <a:r>
              <a:rPr kumimoji="1" lang="zh-CN" altLang="en-US" sz="2800" b="1" dirty="0">
                <a:ln w="8890">
                  <a:noFill/>
                </a:ln>
                <a:solidFill>
                  <a:srgbClr val="262626">
                    <a:alpha val="100000"/>
                  </a:srgbClr>
                </a:solidFill>
                <a:latin typeface="微软雅黑" panose="020B0503020204020204" pitchFamily="34" charset="-122"/>
                <a:ea typeface="微软雅黑" panose="020B0503020204020204" pitchFamily="34" charset="-122"/>
                <a:cs typeface="Source Han Sans CN Bold" panose="020B0800000000000000" charset="-122"/>
              </a:rPr>
              <a:t>预训练 </a:t>
            </a:r>
            <a:r>
              <a:rPr kumimoji="1" lang="en-US" altLang="zh-CN" sz="2800" b="1" dirty="0">
                <a:ln w="8890">
                  <a:noFill/>
                </a:ln>
                <a:solidFill>
                  <a:srgbClr val="262626">
                    <a:alpha val="100000"/>
                  </a:srgbClr>
                </a:solidFill>
                <a:latin typeface="微软雅黑" panose="020B0503020204020204" pitchFamily="34" charset="-122"/>
                <a:ea typeface="微软雅黑" panose="020B0503020204020204" pitchFamily="34" charset="-122"/>
                <a:cs typeface="Source Han Sans CN Bold" panose="020B0800000000000000" charset="-122"/>
              </a:rPr>
              <a:t>BERT</a:t>
            </a:r>
            <a:r>
              <a:rPr kumimoji="1" lang="zh-CN" altLang="en-US" sz="2800" b="1" dirty="0">
                <a:ln w="8890">
                  <a:noFill/>
                </a:ln>
                <a:solidFill>
                  <a:srgbClr val="262626">
                    <a:alpha val="100000"/>
                  </a:srgbClr>
                </a:solidFill>
                <a:latin typeface="微软雅黑" panose="020B0503020204020204" pitchFamily="34" charset="-122"/>
                <a:ea typeface="微软雅黑" panose="020B0503020204020204" pitchFamily="34" charset="-122"/>
                <a:cs typeface="Source Han Sans CN Bold" panose="020B0800000000000000" charset="-122"/>
              </a:rPr>
              <a:t>：学习语言的规则</a:t>
            </a:r>
            <a:endParaRPr kumimoji="1" lang="zh-CN" altLang="en-US"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9911"/>
            <a:ext cx="12192000" cy="6877823"/>
          </a:xfrm>
          <a:prstGeom prst="rect">
            <a:avLst/>
          </a:prstGeom>
          <a:solidFill>
            <a:schemeClr val="tx1">
              <a:alpha val="79000"/>
            </a:schemeClr>
          </a:solidFill>
          <a:ln w="44014" cap="flat">
            <a:noFill/>
            <a:miter/>
          </a:ln>
        </p:spPr>
        <p:txBody>
          <a:bodyPr vert="horz" wrap="square" lIns="91440" tIns="45720" rIns="91440" bIns="45720" rtlCol="0" anchor="ctr"/>
          <a:lstStyle/>
          <a:p>
            <a:pPr algn="l">
              <a:lnSpc>
                <a:spcPct val="110000"/>
              </a:lnSpc>
            </a:pPr>
            <a:endParaRPr kumimoji="1" lang="zh-CN" altLang="en-US"/>
          </a:p>
        </p:txBody>
      </p:sp>
      <p:sp>
        <p:nvSpPr>
          <p:cNvPr id="3" name="标题 1"/>
          <p:cNvSpPr txBox="1"/>
          <p:nvPr/>
        </p:nvSpPr>
        <p:spPr>
          <a:xfrm>
            <a:off x="119337" y="110222"/>
            <a:ext cx="11953326" cy="6637556"/>
          </a:xfrm>
          <a:prstGeom prst="roundRect">
            <a:avLst>
              <a:gd name="adj" fmla="val 2461"/>
            </a:avLst>
          </a:prstGeom>
          <a:solidFill>
            <a:srgbClr val="FFFFFF">
              <a:alpha val="100000"/>
            </a:srgbClr>
          </a:solidFill>
          <a:ln w="28575" cap="flat">
            <a:solidFill>
              <a:schemeClr val="accent1">
                <a:alpha val="100000"/>
              </a:schemeClr>
            </a:solid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custDataLst>
              <p:tags r:id="rId1"/>
            </p:custDataLst>
          </p:nvPr>
        </p:nvSpPr>
        <p:spPr>
          <a:xfrm>
            <a:off x="1848456" y="2177900"/>
            <a:ext cx="1046481" cy="775118"/>
          </a:xfrm>
          <a:prstGeom prst="rect">
            <a:avLst/>
          </a:prstGeom>
          <a:gradFill>
            <a:gsLst>
              <a:gs pos="0">
                <a:schemeClr val="accent1">
                  <a:lumMod val="40000"/>
                  <a:lumOff val="60000"/>
                </a:schemeClr>
              </a:gs>
              <a:gs pos="100000">
                <a:schemeClr val="accent1">
                  <a:lumMod val="20000"/>
                  <a:lumOff val="80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custDataLst>
              <p:tags r:id="rId2"/>
            </p:custDataLst>
          </p:nvPr>
        </p:nvSpPr>
        <p:spPr>
          <a:xfrm>
            <a:off x="2513138" y="3714455"/>
            <a:ext cx="1902623" cy="775118"/>
          </a:xfrm>
          <a:prstGeom prst="rect">
            <a:avLst/>
          </a:prstGeom>
          <a:gradFill>
            <a:gsLst>
              <a:gs pos="0">
                <a:schemeClr val="accent1">
                  <a:lumMod val="7500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custDataLst>
              <p:tags r:id="rId3"/>
            </p:custDataLst>
          </p:nvPr>
        </p:nvSpPr>
        <p:spPr>
          <a:xfrm>
            <a:off x="2092320" y="2937995"/>
            <a:ext cx="1429998" cy="775118"/>
          </a:xfrm>
          <a:prstGeom prst="rect">
            <a:avLst/>
          </a:prstGeom>
          <a:gradFill>
            <a:gsLst>
              <a:gs pos="0">
                <a:schemeClr val="accent1"/>
              </a:gs>
              <a:gs pos="100000">
                <a:schemeClr val="accent1">
                  <a:lumMod val="60000"/>
                  <a:lumOff val="40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custDataLst>
              <p:tags r:id="rId4"/>
            </p:custDataLst>
          </p:nvPr>
        </p:nvSpPr>
        <p:spPr>
          <a:xfrm>
            <a:off x="3499704" y="1236388"/>
            <a:ext cx="7383160" cy="444371"/>
          </a:xfrm>
          <a:prstGeom prst="rect">
            <a:avLst/>
          </a:prstGeom>
          <a:noFill/>
          <a:ln>
            <a:noFill/>
          </a:ln>
        </p:spPr>
        <p:txBody>
          <a:bodyPr vert="horz" wrap="square" lIns="0" tIns="0" rIns="0" bIns="0" rtlCol="0" anchor="b"/>
          <a:lstStyle/>
          <a:p>
            <a:pPr algn="l">
              <a:lnSpc>
                <a:spcPct val="150000"/>
              </a:lnSpc>
            </a:pPr>
            <a:r>
              <a:rPr kumimoji="1" lang="zh-CN" altLang="en-US" sz="2000" b="1" dirty="0">
                <a:ln w="12700">
                  <a:noFill/>
                </a:ln>
                <a:solidFill>
                  <a:srgbClr val="157FFF">
                    <a:alpha val="100000"/>
                  </a:srgbClr>
                </a:solidFill>
                <a:latin typeface="Source Han Sans CN Bold" panose="020B0800000000000000" charset="-122"/>
                <a:ea typeface="Source Han Sans CN Bold" panose="020B0800000000000000" charset="-122"/>
                <a:cs typeface="Source Han Sans CN Bold" panose="020B0800000000000000" charset="-122"/>
              </a:rPr>
              <a:t>系统目标</a:t>
            </a:r>
            <a:endParaRPr kumimoji="1" lang="zh-CN" altLang="en-US" sz="2400" b="1" dirty="0"/>
          </a:p>
        </p:txBody>
      </p:sp>
      <p:sp>
        <p:nvSpPr>
          <p:cNvPr id="8" name="标题 1"/>
          <p:cNvSpPr txBox="1"/>
          <p:nvPr>
            <p:custDataLst>
              <p:tags r:id="rId5"/>
            </p:custDataLst>
          </p:nvPr>
        </p:nvSpPr>
        <p:spPr>
          <a:xfrm>
            <a:off x="3486785" y="1790065"/>
            <a:ext cx="7415530" cy="502033"/>
          </a:xfrm>
          <a:prstGeom prst="rect">
            <a:avLst/>
          </a:prstGeom>
          <a:noFill/>
          <a:ln>
            <a:noFill/>
          </a:ln>
        </p:spPr>
        <p:txBody>
          <a:bodyPr vert="horz" wrap="square" lIns="0" tIns="0" rIns="0" bIns="0" rtlCol="0" anchor="t"/>
          <a:lstStyle/>
          <a:p>
            <a:pPr algn="l">
              <a:lnSpc>
                <a:spcPct val="150000"/>
              </a:lnSpc>
            </a:pPr>
            <a:r>
              <a:rPr kumimoji="1" lang="zh-CN" altLang="en-US"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实现新闻标题的自动化情感分析。</a:t>
            </a:r>
            <a:endParaRPr kumimoji="1" lang="en-US" altLang="zh-CN"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endParaRPr>
          </a:p>
        </p:txBody>
      </p:sp>
      <p:sp>
        <p:nvSpPr>
          <p:cNvPr id="13" name="标题 1"/>
          <p:cNvSpPr txBox="1"/>
          <p:nvPr/>
        </p:nvSpPr>
        <p:spPr>
          <a:xfrm rot="10800000">
            <a:off x="806822" y="3703210"/>
            <a:ext cx="668374" cy="840740"/>
          </a:xfrm>
          <a:prstGeom prst="triangl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0800000">
            <a:off x="1328392" y="2940685"/>
            <a:ext cx="668374" cy="840740"/>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202537" y="2169278"/>
            <a:ext cx="3287210" cy="3723522"/>
          </a:xfrm>
          <a:prstGeom prst="triangle">
            <a:avLst/>
          </a:prstGeom>
          <a:gradFill>
            <a:gsLst>
              <a:gs pos="0">
                <a:schemeClr val="accent1">
                  <a:lumMod val="60000"/>
                  <a:lumOff val="40000"/>
                </a:schemeClr>
              </a:gs>
              <a:gs pos="100000">
                <a:schemeClr val="accent1">
                  <a:lumMod val="20000"/>
                  <a:lumOff val="80000"/>
                </a:schemeClr>
              </a:gs>
            </a:gsLst>
            <a:lin ang="17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flipH="1">
            <a:off x="732156" y="2937732"/>
            <a:ext cx="1852195" cy="2955068"/>
          </a:xfrm>
          <a:custGeom>
            <a:avLst/>
            <a:gdLst>
              <a:gd name="connsiteX0" fmla="*/ 1255624 w 1852195"/>
              <a:gd name="connsiteY0" fmla="*/ 0 h 2955068"/>
              <a:gd name="connsiteX1" fmla="*/ 0 w 1852195"/>
              <a:gd name="connsiteY1" fmla="*/ 2955068 h 2955068"/>
              <a:gd name="connsiteX2" fmla="*/ 1187478 w 1852195"/>
              <a:gd name="connsiteY2" fmla="*/ 2955068 h 2955068"/>
              <a:gd name="connsiteX3" fmla="*/ 1852195 w 1852195"/>
              <a:gd name="connsiteY3" fmla="*/ 1390680 h 2955068"/>
            </a:gdLst>
            <a:ahLst/>
            <a:cxnLst/>
            <a:rect l="l" t="t" r="r" b="b"/>
            <a:pathLst>
              <a:path w="1852195" h="2955068">
                <a:moveTo>
                  <a:pt x="1255624" y="0"/>
                </a:moveTo>
                <a:lnTo>
                  <a:pt x="0" y="2955068"/>
                </a:lnTo>
                <a:lnTo>
                  <a:pt x="1187478" y="2955068"/>
                </a:lnTo>
                <a:lnTo>
                  <a:pt x="1852195" y="1390680"/>
                </a:ln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flipH="1">
            <a:off x="410817" y="3702428"/>
            <a:ext cx="1322476" cy="2186395"/>
          </a:xfrm>
          <a:custGeom>
            <a:avLst/>
            <a:gdLst>
              <a:gd name="connsiteX0" fmla="*/ 925704 w 1322476"/>
              <a:gd name="connsiteY0" fmla="*/ 0 h 2186395"/>
              <a:gd name="connsiteX1" fmla="*/ 0 w 1322476"/>
              <a:gd name="connsiteY1" fmla="*/ 2186395 h 2186395"/>
              <a:gd name="connsiteX2" fmla="*/ 798858 w 1322476"/>
              <a:gd name="connsiteY2" fmla="*/ 2184490 h 2186395"/>
              <a:gd name="connsiteX3" fmla="*/ 1322476 w 1322476"/>
              <a:gd name="connsiteY3" fmla="*/ 895740 h 2186395"/>
              <a:gd name="connsiteX4" fmla="*/ 925704 w 1322476"/>
              <a:gd name="connsiteY4" fmla="*/ 0 h 2186395"/>
            </a:gdLst>
            <a:ahLst/>
            <a:cxnLst/>
            <a:rect l="l" t="t" r="r" b="b"/>
            <a:pathLst>
              <a:path w="1322476" h="2186395">
                <a:moveTo>
                  <a:pt x="925704" y="0"/>
                </a:moveTo>
                <a:lnTo>
                  <a:pt x="0" y="2186395"/>
                </a:lnTo>
                <a:lnTo>
                  <a:pt x="798858" y="2184490"/>
                </a:lnTo>
                <a:lnTo>
                  <a:pt x="1322476" y="895740"/>
                </a:lnTo>
                <a:lnTo>
                  <a:pt x="925704" y="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custDataLst>
              <p:tags r:id="rId6"/>
            </p:custDataLst>
          </p:nvPr>
        </p:nvSpPr>
        <p:spPr>
          <a:xfrm>
            <a:off x="2361537" y="2042219"/>
            <a:ext cx="894080" cy="894080"/>
          </a:xfrm>
          <a:prstGeom prst="ellipse">
            <a:avLst/>
          </a:prstGeom>
          <a:solidFill>
            <a:schemeClr val="bg1"/>
          </a:solidFill>
          <a:ln w="4762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custDataLst>
              <p:tags r:id="rId7"/>
            </p:custDataLst>
          </p:nvPr>
        </p:nvSpPr>
        <p:spPr>
          <a:xfrm>
            <a:off x="4139537" y="3661324"/>
            <a:ext cx="894080" cy="894080"/>
          </a:xfrm>
          <a:prstGeom prst="ellipse">
            <a:avLst/>
          </a:prstGeom>
          <a:solidFill>
            <a:schemeClr val="bg1"/>
          </a:solidFill>
          <a:ln w="4762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custDataLst>
              <p:tags r:id="rId8"/>
            </p:custDataLst>
          </p:nvPr>
        </p:nvSpPr>
        <p:spPr>
          <a:xfrm>
            <a:off x="3245457" y="2890579"/>
            <a:ext cx="894080" cy="894080"/>
          </a:xfrm>
          <a:prstGeom prst="ellipse">
            <a:avLst/>
          </a:prstGeom>
          <a:solidFill>
            <a:schemeClr val="bg1"/>
          </a:solidFill>
          <a:ln w="4762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custDataLst>
              <p:tags r:id="rId9"/>
            </p:custDataLst>
          </p:nvPr>
        </p:nvSpPr>
        <p:spPr>
          <a:xfrm>
            <a:off x="2598996" y="2299251"/>
            <a:ext cx="419162" cy="38001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custDataLst>
              <p:tags r:id="rId10"/>
            </p:custDataLst>
          </p:nvPr>
        </p:nvSpPr>
        <p:spPr>
          <a:xfrm>
            <a:off x="3490946" y="3128039"/>
            <a:ext cx="403102" cy="419160"/>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ahLst/>
            <a:cxn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custDataLst>
              <p:tags r:id="rId11"/>
            </p:custDataLst>
          </p:nvPr>
        </p:nvSpPr>
        <p:spPr>
          <a:xfrm>
            <a:off x="4376996" y="3910831"/>
            <a:ext cx="419162" cy="39506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grpSp>
        <p:nvGrpSpPr>
          <p:cNvPr id="25" name="组合 24"/>
          <p:cNvGrpSpPr/>
          <p:nvPr/>
        </p:nvGrpSpPr>
        <p:grpSpPr>
          <a:xfrm>
            <a:off x="380776" y="348116"/>
            <a:ext cx="341156" cy="341166"/>
            <a:chOff x="380776" y="348116"/>
            <a:chExt cx="341156" cy="341166"/>
          </a:xfrm>
        </p:grpSpPr>
        <p:sp>
          <p:nvSpPr>
            <p:cNvPr id="26" name="标题 1"/>
            <p:cNvSpPr txBox="1"/>
            <p:nvPr/>
          </p:nvSpPr>
          <p:spPr>
            <a:xfrm>
              <a:off x="380791" y="518704"/>
              <a:ext cx="170580" cy="170578"/>
            </a:xfrm>
            <a:custGeom>
              <a:avLst/>
              <a:gdLst>
                <a:gd name="connsiteX0" fmla="*/ 129522 w 345806"/>
                <a:gd name="connsiteY0" fmla="*/ 0 h 345801"/>
                <a:gd name="connsiteX1" fmla="*/ 19648 w 345806"/>
                <a:gd name="connsiteY1" fmla="*/ 326159 h 345801"/>
                <a:gd name="connsiteX2" fmla="*/ 345807 w 345806"/>
                <a:gd name="connsiteY2" fmla="*/ 216285 h 345801"/>
                <a:gd name="connsiteX3" fmla="*/ 230683 w 345806"/>
                <a:gd name="connsiteY3" fmla="*/ 115123 h 345801"/>
                <a:gd name="connsiteX4" fmla="*/ 129522 w 345806"/>
                <a:gd name="connsiteY4" fmla="*/ 0 h 345801"/>
              </a:gdLst>
              <a:ahLst/>
              <a:cxnLst/>
              <a:rect l="l" t="t" r="r" b="b"/>
              <a:pathLst>
                <a:path w="345806" h="345801">
                  <a:moveTo>
                    <a:pt x="129522" y="0"/>
                  </a:moveTo>
                  <a:cubicBezTo>
                    <a:pt x="18612" y="142512"/>
                    <a:pt x="-30487" y="276025"/>
                    <a:pt x="19648" y="326159"/>
                  </a:cubicBezTo>
                  <a:cubicBezTo>
                    <a:pt x="69782" y="376294"/>
                    <a:pt x="203331" y="327159"/>
                    <a:pt x="345807" y="216285"/>
                  </a:cubicBezTo>
                  <a:cubicBezTo>
                    <a:pt x="307563" y="186540"/>
                    <a:pt x="268820" y="153260"/>
                    <a:pt x="230683" y="115123"/>
                  </a:cubicBezTo>
                  <a:cubicBezTo>
                    <a:pt x="192583" y="77023"/>
                    <a:pt x="159303" y="38244"/>
                    <a:pt x="129522" y="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7" name="标题 1"/>
            <p:cNvSpPr txBox="1"/>
            <p:nvPr/>
          </p:nvSpPr>
          <p:spPr>
            <a:xfrm>
              <a:off x="551337" y="348126"/>
              <a:ext cx="170580" cy="170595"/>
            </a:xfrm>
            <a:custGeom>
              <a:avLst/>
              <a:gdLst>
                <a:gd name="connsiteX0" fmla="*/ 216285 w 345806"/>
                <a:gd name="connsiteY0" fmla="*/ 345801 h 345836"/>
                <a:gd name="connsiteX1" fmla="*/ 326160 w 345806"/>
                <a:gd name="connsiteY1" fmla="*/ 19641 h 345836"/>
                <a:gd name="connsiteX2" fmla="*/ 0 w 345806"/>
                <a:gd name="connsiteY2" fmla="*/ 129551 h 345836"/>
                <a:gd name="connsiteX3" fmla="*/ 115123 w 345806"/>
                <a:gd name="connsiteY3" fmla="*/ 230713 h 345836"/>
                <a:gd name="connsiteX4" fmla="*/ 216285 w 345806"/>
                <a:gd name="connsiteY4" fmla="*/ 345836 h 345836"/>
              </a:gdLst>
              <a:ahLst/>
              <a:cxnLst/>
              <a:rect l="l" t="t" r="r" b="b"/>
              <a:pathLst>
                <a:path w="345806" h="345836">
                  <a:moveTo>
                    <a:pt x="216285" y="345801"/>
                  </a:moveTo>
                  <a:cubicBezTo>
                    <a:pt x="327194" y="203325"/>
                    <a:pt x="376293" y="69776"/>
                    <a:pt x="326160" y="19641"/>
                  </a:cubicBezTo>
                  <a:cubicBezTo>
                    <a:pt x="276061" y="-30493"/>
                    <a:pt x="142476" y="18641"/>
                    <a:pt x="0" y="129551"/>
                  </a:cubicBezTo>
                  <a:cubicBezTo>
                    <a:pt x="38243" y="159296"/>
                    <a:pt x="76987" y="192576"/>
                    <a:pt x="115123" y="230713"/>
                  </a:cubicBezTo>
                  <a:cubicBezTo>
                    <a:pt x="153224" y="268814"/>
                    <a:pt x="186504" y="307593"/>
                    <a:pt x="216285" y="345836"/>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8" name="标题 1"/>
            <p:cNvSpPr txBox="1"/>
            <p:nvPr/>
          </p:nvSpPr>
          <p:spPr>
            <a:xfrm>
              <a:off x="380776" y="348116"/>
              <a:ext cx="170578" cy="170570"/>
            </a:xfrm>
            <a:custGeom>
              <a:avLst/>
              <a:gdLst>
                <a:gd name="connsiteX0" fmla="*/ 345801 w 345801"/>
                <a:gd name="connsiteY0" fmla="*/ 129536 h 345785"/>
                <a:gd name="connsiteX1" fmla="*/ 19642 w 345801"/>
                <a:gd name="connsiteY1" fmla="*/ 19626 h 345785"/>
                <a:gd name="connsiteX2" fmla="*/ 129516 w 345801"/>
                <a:gd name="connsiteY2" fmla="*/ 345785 h 345785"/>
                <a:gd name="connsiteX3" fmla="*/ 230678 w 345801"/>
                <a:gd name="connsiteY3" fmla="*/ 230662 h 345785"/>
                <a:gd name="connsiteX4" fmla="*/ 345801 w 345801"/>
                <a:gd name="connsiteY4" fmla="*/ 129500 h 345785"/>
              </a:gdLst>
              <a:ahLst/>
              <a:cxnLst/>
              <a:rect l="l" t="t" r="r" b="b"/>
              <a:pathLst>
                <a:path w="345801" h="345785">
                  <a:moveTo>
                    <a:pt x="345801" y="129536"/>
                  </a:moveTo>
                  <a:cubicBezTo>
                    <a:pt x="203326" y="18626"/>
                    <a:pt x="69776" y="-30473"/>
                    <a:pt x="19642" y="19626"/>
                  </a:cubicBezTo>
                  <a:cubicBezTo>
                    <a:pt x="-30492" y="69760"/>
                    <a:pt x="18642" y="203274"/>
                    <a:pt x="129516" y="345785"/>
                  </a:cubicBezTo>
                  <a:cubicBezTo>
                    <a:pt x="159261" y="307542"/>
                    <a:pt x="192542" y="268798"/>
                    <a:pt x="230678" y="230662"/>
                  </a:cubicBezTo>
                  <a:cubicBezTo>
                    <a:pt x="268778" y="192561"/>
                    <a:pt x="307558" y="159281"/>
                    <a:pt x="345801" y="12950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9" name="标题 1"/>
            <p:cNvSpPr txBox="1"/>
            <p:nvPr/>
          </p:nvSpPr>
          <p:spPr>
            <a:xfrm>
              <a:off x="551354" y="518686"/>
              <a:ext cx="170578" cy="170581"/>
            </a:xfrm>
            <a:custGeom>
              <a:avLst/>
              <a:gdLst>
                <a:gd name="connsiteX0" fmla="*/ 115123 w 345801"/>
                <a:gd name="connsiteY0" fmla="*/ 115123 h 345806"/>
                <a:gd name="connsiteX1" fmla="*/ 0 w 345801"/>
                <a:gd name="connsiteY1" fmla="*/ 216285 h 345806"/>
                <a:gd name="connsiteX2" fmla="*/ 326160 w 345801"/>
                <a:gd name="connsiteY2" fmla="*/ 326159 h 345806"/>
                <a:gd name="connsiteX3" fmla="*/ 216285 w 345801"/>
                <a:gd name="connsiteY3" fmla="*/ 0 h 345806"/>
                <a:gd name="connsiteX4" fmla="*/ 115123 w 345801"/>
                <a:gd name="connsiteY4" fmla="*/ 115123 h 345806"/>
              </a:gdLst>
              <a:ahLst/>
              <a:cxnLst/>
              <a:rect l="l" t="t" r="r" b="b"/>
              <a:pathLst>
                <a:path w="345801" h="345806">
                  <a:moveTo>
                    <a:pt x="115123" y="115123"/>
                  </a:moveTo>
                  <a:cubicBezTo>
                    <a:pt x="77023" y="153224"/>
                    <a:pt x="38243" y="186504"/>
                    <a:pt x="0" y="216285"/>
                  </a:cubicBezTo>
                  <a:cubicBezTo>
                    <a:pt x="142476" y="327195"/>
                    <a:pt x="276025" y="376294"/>
                    <a:pt x="326160" y="326159"/>
                  </a:cubicBezTo>
                  <a:cubicBezTo>
                    <a:pt x="376293" y="276025"/>
                    <a:pt x="327159" y="142512"/>
                    <a:pt x="216285" y="0"/>
                  </a:cubicBezTo>
                  <a:cubicBezTo>
                    <a:pt x="186540" y="38244"/>
                    <a:pt x="153260" y="77023"/>
                    <a:pt x="115123" y="115123"/>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sp>
        <p:nvSpPr>
          <p:cNvPr id="30" name="标题 1">
            <a:extLst>
              <a:ext uri="{FF2B5EF4-FFF2-40B4-BE49-F238E27FC236}">
                <a16:creationId xmlns:a16="http://schemas.microsoft.com/office/drawing/2014/main" id="{31456ED7-1758-5A03-D685-E90E30362292}"/>
              </a:ext>
            </a:extLst>
          </p:cNvPr>
          <p:cNvSpPr txBox="1"/>
          <p:nvPr/>
        </p:nvSpPr>
        <p:spPr>
          <a:xfrm>
            <a:off x="870659" y="263190"/>
            <a:ext cx="10377569" cy="536419"/>
          </a:xfrm>
          <a:prstGeom prst="rect">
            <a:avLst/>
          </a:prstGeom>
          <a:noFill/>
          <a:ln>
            <a:noFill/>
          </a:ln>
        </p:spPr>
        <p:txBody>
          <a:bodyPr vert="horz" wrap="square" lIns="0" tIns="0" rIns="0" bIns="0" rtlCol="0" anchor="t"/>
          <a:lstStyle/>
          <a:p>
            <a:pPr algn="l">
              <a:lnSpc>
                <a:spcPct val="130000"/>
              </a:lnSpc>
            </a:pPr>
            <a:r>
              <a:rPr kumimoji="1" lang="zh-CN" altLang="en-US" sz="2800" b="1" dirty="0">
                <a:ln w="8890">
                  <a:noFill/>
                </a:ln>
                <a:solidFill>
                  <a:srgbClr val="262626">
                    <a:alpha val="100000"/>
                  </a:srgbClr>
                </a:solidFill>
                <a:latin typeface="微软雅黑" panose="020B0503020204020204" pitchFamily="34" charset="-122"/>
                <a:ea typeface="微软雅黑" panose="020B0503020204020204" pitchFamily="34" charset="-122"/>
                <a:cs typeface="Source Han Sans CN Bold" panose="020B0800000000000000" charset="-122"/>
              </a:rPr>
              <a:t>工程实现：概述与架构</a:t>
            </a:r>
            <a:endParaRPr kumimoji="1" lang="zh-CN" altLang="en-US" b="1" dirty="0">
              <a:latin typeface="微软雅黑" panose="020B0503020204020204" pitchFamily="34" charset="-122"/>
              <a:ea typeface="微软雅黑" panose="020B0503020204020204" pitchFamily="34" charset="-122"/>
            </a:endParaRPr>
          </a:p>
        </p:txBody>
      </p:sp>
      <p:sp>
        <p:nvSpPr>
          <p:cNvPr id="34" name="标题 1">
            <a:extLst>
              <a:ext uri="{FF2B5EF4-FFF2-40B4-BE49-F238E27FC236}">
                <a16:creationId xmlns:a16="http://schemas.microsoft.com/office/drawing/2014/main" id="{E4B5A333-15A6-A5BB-4C89-448E35A4F148}"/>
              </a:ext>
            </a:extLst>
          </p:cNvPr>
          <p:cNvSpPr txBox="1"/>
          <p:nvPr>
            <p:custDataLst>
              <p:tags r:id="rId12"/>
            </p:custDataLst>
          </p:nvPr>
        </p:nvSpPr>
        <p:spPr>
          <a:xfrm>
            <a:off x="4469109" y="2216009"/>
            <a:ext cx="4810358" cy="444371"/>
          </a:xfrm>
          <a:prstGeom prst="rect">
            <a:avLst/>
          </a:prstGeom>
          <a:noFill/>
          <a:ln>
            <a:noFill/>
          </a:ln>
        </p:spPr>
        <p:txBody>
          <a:bodyPr vert="horz" wrap="square" lIns="0" tIns="0" rIns="0" bIns="0" rtlCol="0" anchor="b"/>
          <a:lstStyle/>
          <a:p>
            <a:pPr algn="l">
              <a:lnSpc>
                <a:spcPct val="150000"/>
              </a:lnSpc>
            </a:pPr>
            <a:r>
              <a:rPr kumimoji="1" lang="zh-CN" altLang="en-US" sz="2000" b="1" dirty="0">
                <a:ln w="12700">
                  <a:noFill/>
                </a:ln>
                <a:solidFill>
                  <a:srgbClr val="157FFF">
                    <a:alpha val="100000"/>
                  </a:srgbClr>
                </a:solidFill>
                <a:latin typeface="Source Han Sans CN Bold" panose="020B0800000000000000" charset="-122"/>
                <a:ea typeface="Source Han Sans CN Bold" panose="020B0800000000000000" charset="-122"/>
                <a:cs typeface="Source Han Sans CN Bold" panose="020B0800000000000000" charset="-122"/>
              </a:rPr>
              <a:t>核心技术</a:t>
            </a:r>
            <a:endParaRPr kumimoji="1" lang="zh-CN" altLang="en-US" sz="2400" b="1" dirty="0"/>
          </a:p>
        </p:txBody>
      </p:sp>
      <p:sp>
        <p:nvSpPr>
          <p:cNvPr id="35" name="标题 1">
            <a:extLst>
              <a:ext uri="{FF2B5EF4-FFF2-40B4-BE49-F238E27FC236}">
                <a16:creationId xmlns:a16="http://schemas.microsoft.com/office/drawing/2014/main" id="{65513892-8125-E077-098F-6E85C7243DF7}"/>
              </a:ext>
            </a:extLst>
          </p:cNvPr>
          <p:cNvSpPr txBox="1"/>
          <p:nvPr>
            <p:custDataLst>
              <p:tags r:id="rId13"/>
            </p:custDataLst>
          </p:nvPr>
        </p:nvSpPr>
        <p:spPr>
          <a:xfrm>
            <a:off x="4456190" y="2769686"/>
            <a:ext cx="7415530" cy="502033"/>
          </a:xfrm>
          <a:prstGeom prst="rect">
            <a:avLst/>
          </a:prstGeom>
          <a:noFill/>
          <a:ln>
            <a:noFill/>
          </a:ln>
        </p:spPr>
        <p:txBody>
          <a:bodyPr vert="horz" wrap="square" lIns="0" tIns="0" rIns="0" bIns="0" rtlCol="0" anchor="t"/>
          <a:lstStyle/>
          <a:p>
            <a:pPr algn="l">
              <a:lnSpc>
                <a:spcPct val="150000"/>
              </a:lnSpc>
            </a:pPr>
            <a:r>
              <a:rPr kumimoji="1" lang="zh-CN" altLang="en-US"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采用</a:t>
            </a:r>
            <a:r>
              <a:rPr kumimoji="1" lang="en-US" altLang="zh-CN"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BERT</a:t>
            </a:r>
            <a:r>
              <a:rPr kumimoji="1" lang="zh-CN" altLang="en-US"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系列模型，并通过 </a:t>
            </a:r>
            <a:r>
              <a:rPr kumimoji="1" lang="en-US" altLang="zh-CN" dirty="0" err="1">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Gradio</a:t>
            </a:r>
            <a:r>
              <a:rPr kumimoji="1" lang="en-US" altLang="zh-CN"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 </a:t>
            </a:r>
            <a:r>
              <a:rPr kumimoji="1" lang="zh-CN" altLang="en-US"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构建用户友好的 </a:t>
            </a:r>
            <a:r>
              <a:rPr kumimoji="1" lang="en-US" altLang="zh-CN"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Web </a:t>
            </a:r>
            <a:r>
              <a:rPr kumimoji="1" lang="zh-CN" altLang="en-US"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界面。</a:t>
            </a:r>
            <a:endParaRPr kumimoji="1" lang="en-US" altLang="zh-CN"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endParaRPr>
          </a:p>
        </p:txBody>
      </p:sp>
      <p:sp>
        <p:nvSpPr>
          <p:cNvPr id="40" name="标题 1">
            <a:extLst>
              <a:ext uri="{FF2B5EF4-FFF2-40B4-BE49-F238E27FC236}">
                <a16:creationId xmlns:a16="http://schemas.microsoft.com/office/drawing/2014/main" id="{078A27EC-5569-4913-2739-4C71E72D7A8F}"/>
              </a:ext>
            </a:extLst>
          </p:cNvPr>
          <p:cNvSpPr txBox="1"/>
          <p:nvPr>
            <p:custDataLst>
              <p:tags r:id="rId14"/>
            </p:custDataLst>
          </p:nvPr>
        </p:nvSpPr>
        <p:spPr>
          <a:xfrm>
            <a:off x="5405076" y="3236887"/>
            <a:ext cx="4475524" cy="444371"/>
          </a:xfrm>
          <a:prstGeom prst="rect">
            <a:avLst/>
          </a:prstGeom>
          <a:noFill/>
          <a:ln>
            <a:noFill/>
          </a:ln>
        </p:spPr>
        <p:txBody>
          <a:bodyPr vert="horz" wrap="square" lIns="0" tIns="0" rIns="0" bIns="0" rtlCol="0" anchor="b"/>
          <a:lstStyle/>
          <a:p>
            <a:pPr algn="l">
              <a:lnSpc>
                <a:spcPct val="150000"/>
              </a:lnSpc>
            </a:pPr>
            <a:r>
              <a:rPr kumimoji="1" lang="zh-CN" altLang="en-US" sz="2000" b="1" dirty="0">
                <a:ln w="12700">
                  <a:noFill/>
                </a:ln>
                <a:solidFill>
                  <a:srgbClr val="157FFF">
                    <a:alpha val="100000"/>
                  </a:srgbClr>
                </a:solidFill>
                <a:latin typeface="Source Han Sans CN Bold" panose="020B0800000000000000" charset="-122"/>
                <a:ea typeface="Source Han Sans CN Bold" panose="020B0800000000000000" charset="-122"/>
                <a:cs typeface="Source Han Sans CN Bold" panose="020B0800000000000000" charset="-122"/>
              </a:rPr>
              <a:t>主要模块</a:t>
            </a:r>
            <a:endParaRPr kumimoji="1" lang="zh-CN" altLang="en-US" sz="2400" b="1" dirty="0"/>
          </a:p>
        </p:txBody>
      </p:sp>
      <p:sp>
        <p:nvSpPr>
          <p:cNvPr id="41" name="标题 1">
            <a:extLst>
              <a:ext uri="{FF2B5EF4-FFF2-40B4-BE49-F238E27FC236}">
                <a16:creationId xmlns:a16="http://schemas.microsoft.com/office/drawing/2014/main" id="{2CDEF1E2-0D7D-B64C-BEC3-6BC650B5E2A3}"/>
              </a:ext>
            </a:extLst>
          </p:cNvPr>
          <p:cNvSpPr txBox="1"/>
          <p:nvPr>
            <p:custDataLst>
              <p:tags r:id="rId15"/>
            </p:custDataLst>
          </p:nvPr>
        </p:nvSpPr>
        <p:spPr>
          <a:xfrm>
            <a:off x="5392157" y="3790564"/>
            <a:ext cx="5490707" cy="502033"/>
          </a:xfrm>
          <a:prstGeom prst="rect">
            <a:avLst/>
          </a:prstGeom>
          <a:noFill/>
          <a:ln>
            <a:noFill/>
          </a:ln>
        </p:spPr>
        <p:txBody>
          <a:bodyPr vert="horz" wrap="square" lIns="0" tIns="0" rIns="0" bIns="0" rtlCol="0" anchor="t"/>
          <a:lstStyle/>
          <a:p>
            <a:pPr algn="l">
              <a:lnSpc>
                <a:spcPct val="150000"/>
              </a:lnSpc>
            </a:pPr>
            <a:r>
              <a:rPr kumimoji="1" lang="zh-CN" altLang="en-US"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用户界面层、情感分析服务、模型训练与评估服务、数据处理模块及配置管理。</a:t>
            </a:r>
            <a:endParaRPr kumimoji="1" lang="en-US" altLang="zh-CN"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endParaRPr>
          </a:p>
        </p:txBody>
      </p:sp>
      <p:sp>
        <p:nvSpPr>
          <p:cNvPr id="42" name="标题 1">
            <a:extLst>
              <a:ext uri="{FF2B5EF4-FFF2-40B4-BE49-F238E27FC236}">
                <a16:creationId xmlns:a16="http://schemas.microsoft.com/office/drawing/2014/main" id="{67687C0B-72D9-E903-4E13-49C7A9575CAD}"/>
              </a:ext>
            </a:extLst>
          </p:cNvPr>
          <p:cNvSpPr txBox="1"/>
          <p:nvPr>
            <p:custDataLst>
              <p:tags r:id="rId16"/>
            </p:custDataLst>
          </p:nvPr>
        </p:nvSpPr>
        <p:spPr>
          <a:xfrm>
            <a:off x="6108919" y="4707088"/>
            <a:ext cx="4508281" cy="444371"/>
          </a:xfrm>
          <a:prstGeom prst="rect">
            <a:avLst/>
          </a:prstGeom>
          <a:noFill/>
          <a:ln>
            <a:noFill/>
          </a:ln>
        </p:spPr>
        <p:txBody>
          <a:bodyPr vert="horz" wrap="square" lIns="0" tIns="0" rIns="0" bIns="0" rtlCol="0" anchor="b"/>
          <a:lstStyle/>
          <a:p>
            <a:pPr algn="l">
              <a:lnSpc>
                <a:spcPct val="150000"/>
              </a:lnSpc>
            </a:pPr>
            <a:r>
              <a:rPr kumimoji="1" lang="zh-CN" altLang="en-US" sz="2000" b="1" dirty="0">
                <a:ln w="12700">
                  <a:noFill/>
                </a:ln>
                <a:solidFill>
                  <a:srgbClr val="157FFF">
                    <a:alpha val="100000"/>
                  </a:srgbClr>
                </a:solidFill>
                <a:latin typeface="Source Han Sans CN Bold" panose="020B0800000000000000" charset="-122"/>
                <a:ea typeface="Source Han Sans CN Bold" panose="020B0800000000000000" charset="-122"/>
                <a:cs typeface="Source Han Sans CN Bold" panose="020B0800000000000000" charset="-122"/>
              </a:rPr>
              <a:t>系统特点</a:t>
            </a:r>
            <a:endParaRPr kumimoji="1" lang="zh-CN" altLang="en-US" sz="2400" b="1" dirty="0"/>
          </a:p>
        </p:txBody>
      </p:sp>
      <p:sp>
        <p:nvSpPr>
          <p:cNvPr id="43" name="标题 1">
            <a:extLst>
              <a:ext uri="{FF2B5EF4-FFF2-40B4-BE49-F238E27FC236}">
                <a16:creationId xmlns:a16="http://schemas.microsoft.com/office/drawing/2014/main" id="{CA46FE46-4F36-9139-A266-BD84399AC0E0}"/>
              </a:ext>
            </a:extLst>
          </p:cNvPr>
          <p:cNvSpPr txBox="1"/>
          <p:nvPr>
            <p:custDataLst>
              <p:tags r:id="rId17"/>
            </p:custDataLst>
          </p:nvPr>
        </p:nvSpPr>
        <p:spPr>
          <a:xfrm>
            <a:off x="6096000" y="5260765"/>
            <a:ext cx="4806315" cy="502033"/>
          </a:xfrm>
          <a:prstGeom prst="rect">
            <a:avLst/>
          </a:prstGeom>
          <a:noFill/>
          <a:ln>
            <a:noFill/>
          </a:ln>
        </p:spPr>
        <p:txBody>
          <a:bodyPr vert="horz" wrap="square" lIns="0" tIns="0" rIns="0" bIns="0" rtlCol="0" anchor="t"/>
          <a:lstStyle/>
          <a:p>
            <a:pPr algn="l">
              <a:lnSpc>
                <a:spcPct val="150000"/>
              </a:lnSpc>
            </a:pPr>
            <a:r>
              <a:rPr kumimoji="1" lang="zh-CN" altLang="en-US"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支持多种中文</a:t>
            </a:r>
            <a:r>
              <a:rPr kumimoji="1" lang="en-US" altLang="zh-CN"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BERT</a:t>
            </a:r>
            <a:r>
              <a:rPr kumimoji="1" lang="zh-CN" altLang="en-US"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模型选择与微调，提供情感分析结果的可视化展示。</a:t>
            </a:r>
            <a:endParaRPr kumimoji="1" lang="en-US" altLang="zh-CN"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9911"/>
            <a:ext cx="12192000" cy="6877823"/>
          </a:xfrm>
          <a:prstGeom prst="rect">
            <a:avLst/>
          </a:prstGeom>
          <a:solidFill>
            <a:schemeClr val="tx1">
              <a:alpha val="79000"/>
            </a:schemeClr>
          </a:solidFill>
          <a:ln w="44014" cap="flat">
            <a:noFill/>
            <a:miter/>
          </a:ln>
        </p:spPr>
        <p:txBody>
          <a:bodyPr vert="horz" wrap="square" lIns="91440" tIns="45720" rIns="91440" bIns="45720" rtlCol="0" anchor="ctr"/>
          <a:lstStyle/>
          <a:p>
            <a:pPr algn="l">
              <a:lnSpc>
                <a:spcPct val="110000"/>
              </a:lnSpc>
            </a:pPr>
            <a:endParaRPr kumimoji="1" lang="zh-CN" altLang="en-US"/>
          </a:p>
        </p:txBody>
      </p:sp>
      <p:sp>
        <p:nvSpPr>
          <p:cNvPr id="3" name="标题 1"/>
          <p:cNvSpPr txBox="1"/>
          <p:nvPr/>
        </p:nvSpPr>
        <p:spPr>
          <a:xfrm>
            <a:off x="119337" y="110222"/>
            <a:ext cx="11953326" cy="6637556"/>
          </a:xfrm>
          <a:prstGeom prst="roundRect">
            <a:avLst>
              <a:gd name="adj" fmla="val 2461"/>
            </a:avLst>
          </a:prstGeom>
          <a:solidFill>
            <a:srgbClr val="FFFFFF">
              <a:alpha val="100000"/>
            </a:srgbClr>
          </a:solidFill>
          <a:ln w="28575" cap="flat">
            <a:solidFill>
              <a:schemeClr val="accent1">
                <a:alpha val="100000"/>
              </a:schemeClr>
            </a:solid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custDataLst>
              <p:tags r:id="rId1"/>
            </p:custDataLst>
          </p:nvPr>
        </p:nvSpPr>
        <p:spPr>
          <a:xfrm>
            <a:off x="4759947" y="2979956"/>
            <a:ext cx="1047829" cy="1047829"/>
          </a:xfrm>
          <a:prstGeom prst="ellipse">
            <a:avLst/>
          </a:prstGeom>
          <a:solidFill>
            <a:schemeClr val="bg1">
              <a:lumMod val="95000"/>
            </a:schemeClr>
          </a:solidFill>
          <a:ln cap="sq">
            <a:noFill/>
            <a:prstDash val="solid"/>
            <a:miter/>
          </a:ln>
          <a:effectLst/>
        </p:spPr>
        <p:txBody>
          <a:bodyPr vert="horz" wrap="square" lIns="0" tIns="45720" rIns="0" bIns="45720" rtlCol="0" anchor="ctr"/>
          <a:lstStyle/>
          <a:p>
            <a:pPr algn="ctr">
              <a:lnSpc>
                <a:spcPct val="120000"/>
              </a:lnSpc>
            </a:pPr>
            <a:endParaRPr kumimoji="1" lang="zh-CN" altLang="en-US"/>
          </a:p>
        </p:txBody>
      </p:sp>
      <p:sp>
        <p:nvSpPr>
          <p:cNvPr id="5" name="标题 1"/>
          <p:cNvSpPr txBox="1"/>
          <p:nvPr>
            <p:custDataLst>
              <p:tags r:id="rId2"/>
            </p:custDataLst>
          </p:nvPr>
        </p:nvSpPr>
        <p:spPr>
          <a:xfrm>
            <a:off x="4643120" y="1257088"/>
            <a:ext cx="377825" cy="1127125"/>
          </a:xfrm>
          <a:custGeom>
            <a:avLst/>
            <a:gdLst>
              <a:gd name="T0" fmla="*/ 77 w 77"/>
              <a:gd name="T1" fmla="*/ 233 h 233"/>
              <a:gd name="T2" fmla="*/ 37 w 77"/>
              <a:gd name="T3" fmla="*/ 206 h 233"/>
              <a:gd name="T4" fmla="*/ 10 w 77"/>
              <a:gd name="T5" fmla="*/ 166 h 233"/>
              <a:gd name="T6" fmla="*/ 0 w 77"/>
              <a:gd name="T7" fmla="*/ 116 h 233"/>
              <a:gd name="T8" fmla="*/ 10 w 77"/>
              <a:gd name="T9" fmla="*/ 67 h 233"/>
              <a:gd name="T10" fmla="*/ 37 w 77"/>
              <a:gd name="T11" fmla="*/ 27 h 233"/>
              <a:gd name="T12" fmla="*/ 77 w 77"/>
              <a:gd name="T13" fmla="*/ 0 h 233"/>
            </a:gdLst>
            <a:ahLst/>
            <a:cxnLst/>
            <a:rect l="0" t="0" r="r" b="b"/>
            <a:pathLst>
              <a:path w="77" h="233">
                <a:moveTo>
                  <a:pt x="77" y="233"/>
                </a:moveTo>
                <a:cubicBezTo>
                  <a:pt x="62" y="226"/>
                  <a:pt x="49" y="217"/>
                  <a:pt x="37" y="206"/>
                </a:cubicBezTo>
                <a:cubicBezTo>
                  <a:pt x="26" y="194"/>
                  <a:pt x="16" y="181"/>
                  <a:pt x="10" y="166"/>
                </a:cubicBezTo>
                <a:cubicBezTo>
                  <a:pt x="4" y="150"/>
                  <a:pt x="0" y="134"/>
                  <a:pt x="0" y="116"/>
                </a:cubicBezTo>
                <a:cubicBezTo>
                  <a:pt x="0" y="99"/>
                  <a:pt x="4" y="82"/>
                  <a:pt x="10" y="67"/>
                </a:cubicBezTo>
                <a:cubicBezTo>
                  <a:pt x="16" y="52"/>
                  <a:pt x="26" y="38"/>
                  <a:pt x="37" y="27"/>
                </a:cubicBezTo>
                <a:cubicBezTo>
                  <a:pt x="49" y="16"/>
                  <a:pt x="62" y="6"/>
                  <a:pt x="77" y="0"/>
                </a:cubicBezTo>
              </a:path>
            </a:pathLst>
          </a:custGeom>
          <a:noFill/>
          <a:ln w="20638" cap="flat">
            <a:solidFill>
              <a:schemeClr val="accent1"/>
            </a:solidFill>
            <a:miter/>
            <a:headEnd type="oval"/>
            <a:tailEnd type="oval"/>
          </a:ln>
        </p:spPr>
        <p:txBody>
          <a:bodyPr vert="horz" wrap="square" lIns="91440" tIns="45720" rIns="91440" bIns="45720" rtlCol="0" anchor="t"/>
          <a:lstStyle/>
          <a:p>
            <a:pPr algn="l">
              <a:lnSpc>
                <a:spcPct val="110000"/>
              </a:lnSpc>
            </a:pPr>
            <a:endParaRPr kumimoji="1" lang="zh-CN" altLang="en-US"/>
          </a:p>
        </p:txBody>
      </p:sp>
      <p:sp>
        <p:nvSpPr>
          <p:cNvPr id="6" name="标题 1"/>
          <p:cNvSpPr txBox="1"/>
          <p:nvPr>
            <p:custDataLst>
              <p:tags r:id="rId3"/>
            </p:custDataLst>
          </p:nvPr>
        </p:nvSpPr>
        <p:spPr>
          <a:xfrm>
            <a:off x="4643120" y="2943965"/>
            <a:ext cx="377825" cy="1127125"/>
          </a:xfrm>
          <a:custGeom>
            <a:avLst/>
            <a:gdLst>
              <a:gd name="T0" fmla="*/ 77 w 77"/>
              <a:gd name="T1" fmla="*/ 233 h 233"/>
              <a:gd name="T2" fmla="*/ 37 w 77"/>
              <a:gd name="T3" fmla="*/ 206 h 233"/>
              <a:gd name="T4" fmla="*/ 10 w 77"/>
              <a:gd name="T5" fmla="*/ 166 h 233"/>
              <a:gd name="T6" fmla="*/ 0 w 77"/>
              <a:gd name="T7" fmla="*/ 116 h 233"/>
              <a:gd name="T8" fmla="*/ 10 w 77"/>
              <a:gd name="T9" fmla="*/ 67 h 233"/>
              <a:gd name="T10" fmla="*/ 37 w 77"/>
              <a:gd name="T11" fmla="*/ 27 h 233"/>
              <a:gd name="T12" fmla="*/ 77 w 77"/>
              <a:gd name="T13" fmla="*/ 0 h 233"/>
            </a:gdLst>
            <a:ahLst/>
            <a:cxnLst/>
            <a:rect l="0" t="0" r="r" b="b"/>
            <a:pathLst>
              <a:path w="77" h="233">
                <a:moveTo>
                  <a:pt x="77" y="233"/>
                </a:moveTo>
                <a:cubicBezTo>
                  <a:pt x="62" y="226"/>
                  <a:pt x="49" y="217"/>
                  <a:pt x="37" y="206"/>
                </a:cubicBezTo>
                <a:cubicBezTo>
                  <a:pt x="26" y="194"/>
                  <a:pt x="16" y="181"/>
                  <a:pt x="10" y="166"/>
                </a:cubicBezTo>
                <a:cubicBezTo>
                  <a:pt x="4" y="150"/>
                  <a:pt x="0" y="134"/>
                  <a:pt x="0" y="116"/>
                </a:cubicBezTo>
                <a:cubicBezTo>
                  <a:pt x="0" y="99"/>
                  <a:pt x="4" y="82"/>
                  <a:pt x="10" y="67"/>
                </a:cubicBezTo>
                <a:cubicBezTo>
                  <a:pt x="16" y="52"/>
                  <a:pt x="26" y="38"/>
                  <a:pt x="37" y="27"/>
                </a:cubicBezTo>
                <a:cubicBezTo>
                  <a:pt x="49" y="16"/>
                  <a:pt x="62" y="6"/>
                  <a:pt x="77" y="0"/>
                </a:cubicBezTo>
              </a:path>
            </a:pathLst>
          </a:custGeom>
          <a:noFill/>
          <a:ln w="20638" cap="flat">
            <a:solidFill>
              <a:schemeClr val="bg1">
                <a:lumMod val="85000"/>
              </a:schemeClr>
            </a:solidFill>
            <a:miter/>
            <a:headEnd type="oval"/>
            <a:tailEnd type="oval"/>
          </a:ln>
        </p:spPr>
        <p:txBody>
          <a:bodyPr vert="horz" wrap="square" lIns="91440" tIns="45720" rIns="91440" bIns="45720" rtlCol="0" anchor="t"/>
          <a:lstStyle/>
          <a:p>
            <a:pPr algn="l">
              <a:lnSpc>
                <a:spcPct val="110000"/>
              </a:lnSpc>
            </a:pPr>
            <a:endParaRPr kumimoji="1" lang="zh-CN" altLang="en-US"/>
          </a:p>
        </p:txBody>
      </p:sp>
      <p:sp>
        <p:nvSpPr>
          <p:cNvPr id="7" name="标题 1"/>
          <p:cNvSpPr txBox="1"/>
          <p:nvPr>
            <p:custDataLst>
              <p:tags r:id="rId4"/>
            </p:custDataLst>
          </p:nvPr>
        </p:nvSpPr>
        <p:spPr>
          <a:xfrm>
            <a:off x="4759947" y="1294145"/>
            <a:ext cx="1047829" cy="1047829"/>
          </a:xfrm>
          <a:prstGeom prst="ellipse">
            <a:avLst/>
          </a:prstGeom>
          <a:solidFill>
            <a:schemeClr val="accent1"/>
          </a:solidFill>
          <a:ln cap="sq">
            <a:noFill/>
            <a:prstDash val="solid"/>
            <a:miter/>
          </a:ln>
          <a:effectLst>
            <a:outerShdw blurRad="508000" dist="254000" dir="5400000" algn="ctr" rotWithShape="0">
              <a:srgbClr val="000000">
                <a:alpha val="30000"/>
              </a:srgbClr>
            </a:outerShdw>
          </a:effectLst>
        </p:spPr>
        <p:txBody>
          <a:bodyPr vert="horz" wrap="square" lIns="0" tIns="45720" rIns="0" bIns="45720" rtlCol="0" anchor="ctr"/>
          <a:lstStyle/>
          <a:p>
            <a:pPr algn="ctr">
              <a:lnSpc>
                <a:spcPct val="120000"/>
              </a:lnSpc>
            </a:pPr>
            <a:endParaRPr kumimoji="1" lang="zh-CN" altLang="en-US"/>
          </a:p>
        </p:txBody>
      </p:sp>
      <p:sp>
        <p:nvSpPr>
          <p:cNvPr id="8" name="标题 1"/>
          <p:cNvSpPr txBox="1"/>
          <p:nvPr>
            <p:custDataLst>
              <p:tags r:id="rId5"/>
            </p:custDataLst>
          </p:nvPr>
        </p:nvSpPr>
        <p:spPr>
          <a:xfrm>
            <a:off x="5083686" y="3364582"/>
            <a:ext cx="390767" cy="361487"/>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accent1"/>
          </a:solidFill>
          <a:ln cap="sq">
            <a:noFill/>
          </a:ln>
        </p:spPr>
        <p:txBody>
          <a:bodyPr vert="horz" wrap="square" lIns="91440" tIns="45720" rIns="91440" bIns="45720" rtlCol="0" anchor="t"/>
          <a:lstStyle/>
          <a:p>
            <a:pPr algn="l">
              <a:lnSpc>
                <a:spcPct val="110000"/>
              </a:lnSpc>
            </a:pPr>
            <a:endParaRPr kumimoji="1" lang="zh-CN" altLang="en-US"/>
          </a:p>
        </p:txBody>
      </p:sp>
      <p:sp>
        <p:nvSpPr>
          <p:cNvPr id="9" name="标题 1"/>
          <p:cNvSpPr txBox="1"/>
          <p:nvPr>
            <p:custDataLst>
              <p:tags r:id="rId6"/>
            </p:custDataLst>
          </p:nvPr>
        </p:nvSpPr>
        <p:spPr>
          <a:xfrm>
            <a:off x="5107985" y="1612176"/>
            <a:ext cx="342168" cy="390767"/>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0" name="标题 1"/>
          <p:cNvSpPr txBox="1"/>
          <p:nvPr/>
        </p:nvSpPr>
        <p:spPr>
          <a:xfrm flipH="1">
            <a:off x="3031139" y="1917906"/>
            <a:ext cx="1077979" cy="3215822"/>
          </a:xfrm>
          <a:custGeom>
            <a:avLst/>
            <a:gdLst>
              <a:gd name="T0" fmla="*/ 77 w 77"/>
              <a:gd name="T1" fmla="*/ 233 h 233"/>
              <a:gd name="T2" fmla="*/ 37 w 77"/>
              <a:gd name="T3" fmla="*/ 206 h 233"/>
              <a:gd name="T4" fmla="*/ 10 w 77"/>
              <a:gd name="T5" fmla="*/ 166 h 233"/>
              <a:gd name="T6" fmla="*/ 0 w 77"/>
              <a:gd name="T7" fmla="*/ 116 h 233"/>
              <a:gd name="T8" fmla="*/ 10 w 77"/>
              <a:gd name="T9" fmla="*/ 67 h 233"/>
              <a:gd name="T10" fmla="*/ 37 w 77"/>
              <a:gd name="T11" fmla="*/ 27 h 233"/>
              <a:gd name="T12" fmla="*/ 77 w 77"/>
              <a:gd name="T13" fmla="*/ 0 h 233"/>
            </a:gdLst>
            <a:ahLst/>
            <a:cxnLst/>
            <a:rect l="0" t="0" r="r" b="b"/>
            <a:pathLst>
              <a:path w="77" h="233">
                <a:moveTo>
                  <a:pt x="77" y="233"/>
                </a:moveTo>
                <a:cubicBezTo>
                  <a:pt x="62" y="226"/>
                  <a:pt x="49" y="217"/>
                  <a:pt x="37" y="206"/>
                </a:cubicBezTo>
                <a:cubicBezTo>
                  <a:pt x="26" y="194"/>
                  <a:pt x="16" y="181"/>
                  <a:pt x="10" y="166"/>
                </a:cubicBezTo>
                <a:cubicBezTo>
                  <a:pt x="4" y="150"/>
                  <a:pt x="0" y="134"/>
                  <a:pt x="0" y="116"/>
                </a:cubicBezTo>
                <a:cubicBezTo>
                  <a:pt x="0" y="99"/>
                  <a:pt x="4" y="82"/>
                  <a:pt x="10" y="67"/>
                </a:cubicBezTo>
                <a:cubicBezTo>
                  <a:pt x="16" y="52"/>
                  <a:pt x="26" y="38"/>
                  <a:pt x="37" y="27"/>
                </a:cubicBezTo>
                <a:cubicBezTo>
                  <a:pt x="49" y="16"/>
                  <a:pt x="62" y="6"/>
                  <a:pt x="77" y="0"/>
                </a:cubicBezTo>
              </a:path>
            </a:pathLst>
          </a:custGeom>
          <a:noFill/>
          <a:ln w="20638" cap="flat">
            <a:solidFill>
              <a:schemeClr val="accent1"/>
            </a:solidFill>
            <a:miter/>
            <a:headEnd type="oval"/>
            <a:tailEnd type="oval"/>
          </a:ln>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a:off x="865949" y="2021757"/>
            <a:ext cx="2991458" cy="2991458"/>
          </a:xfrm>
          <a:prstGeom prst="ellipse">
            <a:avLst/>
          </a:prstGeom>
          <a:solidFill>
            <a:schemeClr val="bg1"/>
          </a:solidFill>
          <a:ln cap="sq">
            <a:noFill/>
            <a:prstDash val="solid"/>
            <a:miter/>
          </a:ln>
          <a:effectLst>
            <a:outerShdw blurRad="508000" dist="254000" dir="5400000" algn="ctr" rotWithShape="0">
              <a:srgbClr val="000000">
                <a:alpha val="30000"/>
              </a:srgbClr>
            </a:outerShdw>
          </a:effectLst>
        </p:spPr>
        <p:txBody>
          <a:bodyPr vert="horz" wrap="square" lIns="0" tIns="45720" rIns="0" bIns="45720" rtlCol="0" anchor="ctr"/>
          <a:lstStyle/>
          <a:p>
            <a:pPr algn="ctr">
              <a:lnSpc>
                <a:spcPct val="120000"/>
              </a:lnSpc>
            </a:pPr>
            <a:endParaRPr kumimoji="1" lang="zh-CN" altLang="en-US"/>
          </a:p>
        </p:txBody>
      </p:sp>
      <p:sp>
        <p:nvSpPr>
          <p:cNvPr id="12" name="标题 1"/>
          <p:cNvSpPr txBox="1"/>
          <p:nvPr>
            <p:custDataLst>
              <p:tags r:id="rId7"/>
            </p:custDataLst>
          </p:nvPr>
        </p:nvSpPr>
        <p:spPr>
          <a:xfrm>
            <a:off x="4643120" y="4635288"/>
            <a:ext cx="377825" cy="1127125"/>
          </a:xfrm>
          <a:custGeom>
            <a:avLst/>
            <a:gdLst>
              <a:gd name="T0" fmla="*/ 77 w 77"/>
              <a:gd name="T1" fmla="*/ 233 h 233"/>
              <a:gd name="T2" fmla="*/ 37 w 77"/>
              <a:gd name="T3" fmla="*/ 206 h 233"/>
              <a:gd name="T4" fmla="*/ 10 w 77"/>
              <a:gd name="T5" fmla="*/ 166 h 233"/>
              <a:gd name="T6" fmla="*/ 0 w 77"/>
              <a:gd name="T7" fmla="*/ 116 h 233"/>
              <a:gd name="T8" fmla="*/ 10 w 77"/>
              <a:gd name="T9" fmla="*/ 67 h 233"/>
              <a:gd name="T10" fmla="*/ 37 w 77"/>
              <a:gd name="T11" fmla="*/ 27 h 233"/>
              <a:gd name="T12" fmla="*/ 77 w 77"/>
              <a:gd name="T13" fmla="*/ 0 h 233"/>
            </a:gdLst>
            <a:ahLst/>
            <a:cxnLst/>
            <a:rect l="0" t="0" r="r" b="b"/>
            <a:pathLst>
              <a:path w="77" h="233">
                <a:moveTo>
                  <a:pt x="77" y="233"/>
                </a:moveTo>
                <a:cubicBezTo>
                  <a:pt x="62" y="226"/>
                  <a:pt x="49" y="217"/>
                  <a:pt x="37" y="206"/>
                </a:cubicBezTo>
                <a:cubicBezTo>
                  <a:pt x="26" y="194"/>
                  <a:pt x="16" y="181"/>
                  <a:pt x="10" y="166"/>
                </a:cubicBezTo>
                <a:cubicBezTo>
                  <a:pt x="4" y="150"/>
                  <a:pt x="0" y="134"/>
                  <a:pt x="0" y="116"/>
                </a:cubicBezTo>
                <a:cubicBezTo>
                  <a:pt x="0" y="99"/>
                  <a:pt x="4" y="82"/>
                  <a:pt x="10" y="67"/>
                </a:cubicBezTo>
                <a:cubicBezTo>
                  <a:pt x="16" y="52"/>
                  <a:pt x="26" y="38"/>
                  <a:pt x="37" y="27"/>
                </a:cubicBezTo>
                <a:cubicBezTo>
                  <a:pt x="49" y="16"/>
                  <a:pt x="62" y="6"/>
                  <a:pt x="77" y="0"/>
                </a:cubicBezTo>
              </a:path>
            </a:pathLst>
          </a:custGeom>
          <a:noFill/>
          <a:ln w="20638" cap="flat">
            <a:solidFill>
              <a:schemeClr val="accent1"/>
            </a:solidFill>
            <a:miter/>
            <a:headEnd type="oval"/>
            <a:tailEnd type="oval"/>
          </a:ln>
        </p:spPr>
        <p:txBody>
          <a:bodyPr vert="horz" wrap="square" lIns="91440" tIns="45720" rIns="91440" bIns="45720" rtlCol="0" anchor="t"/>
          <a:lstStyle/>
          <a:p>
            <a:pPr algn="l">
              <a:lnSpc>
                <a:spcPct val="110000"/>
              </a:lnSpc>
            </a:pPr>
            <a:endParaRPr kumimoji="1" lang="zh-CN" altLang="en-US"/>
          </a:p>
        </p:txBody>
      </p:sp>
      <p:sp>
        <p:nvSpPr>
          <p:cNvPr id="13" name="标题 1"/>
          <p:cNvSpPr txBox="1"/>
          <p:nvPr>
            <p:custDataLst>
              <p:tags r:id="rId8"/>
            </p:custDataLst>
          </p:nvPr>
        </p:nvSpPr>
        <p:spPr>
          <a:xfrm>
            <a:off x="4759947" y="4672345"/>
            <a:ext cx="1047829" cy="1047829"/>
          </a:xfrm>
          <a:prstGeom prst="ellipse">
            <a:avLst/>
          </a:prstGeom>
          <a:solidFill>
            <a:schemeClr val="accent1"/>
          </a:solidFill>
          <a:ln cap="sq">
            <a:noFill/>
            <a:prstDash val="solid"/>
            <a:miter/>
          </a:ln>
          <a:effectLst>
            <a:outerShdw blurRad="508000" dist="254000" dir="5400000" algn="ctr" rotWithShape="0">
              <a:srgbClr val="000000">
                <a:alpha val="30000"/>
              </a:srgbClr>
            </a:outerShdw>
          </a:effectLst>
        </p:spPr>
        <p:txBody>
          <a:bodyPr vert="horz" wrap="square" lIns="0" tIns="45720" rIns="0" bIns="45720" rtlCol="0" anchor="ctr"/>
          <a:lstStyle/>
          <a:p>
            <a:pPr algn="ctr">
              <a:lnSpc>
                <a:spcPct val="120000"/>
              </a:lnSpc>
            </a:pPr>
            <a:endParaRPr kumimoji="1" lang="zh-CN" altLang="en-US"/>
          </a:p>
        </p:txBody>
      </p:sp>
      <p:sp>
        <p:nvSpPr>
          <p:cNvPr id="14" name="标题 1"/>
          <p:cNvSpPr txBox="1"/>
          <p:nvPr>
            <p:custDataLst>
              <p:tags r:id="rId9"/>
            </p:custDataLst>
          </p:nvPr>
        </p:nvSpPr>
        <p:spPr>
          <a:xfrm>
            <a:off x="5971539" y="3365500"/>
            <a:ext cx="5195993" cy="705485"/>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文本分词</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 </a:t>
            </a:r>
            <a:r>
              <a:rPr kumimoji="1" lang="zh-CN" altLang="en-US"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利用</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BERT</a:t>
            </a:r>
            <a:r>
              <a:rPr kumimoji="1" lang="zh-CN" altLang="en-US"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模型配套的</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Tokenizer</a:t>
            </a:r>
            <a:r>
              <a:rPr kumimoji="1" lang="zh-CN" altLang="en-US"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对新闻标题进行分词。</a:t>
            </a:r>
            <a:endPar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endParaRPr>
          </a:p>
          <a:p>
            <a:pPr>
              <a:lnSpc>
                <a:spcPct val="150000"/>
              </a:lnSpc>
            </a:pPr>
            <a:r>
              <a:rPr kumimoji="1" lang="zh-CN" altLang="en-US" sz="1400" dirty="0">
                <a:ln w="12700">
                  <a:noFill/>
                </a:ln>
                <a:solidFill>
                  <a:srgbClr val="595959">
                    <a:alpha val="100000"/>
                  </a:srgbClr>
                </a:solidFill>
                <a:latin typeface="Source Han Sans" panose="020B0400000000000000" charset="-122"/>
                <a:ea typeface="Source Han Sans" panose="020B0400000000000000" charset="-122"/>
              </a:rPr>
              <a:t>数据封装</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rPr>
              <a:t>: </a:t>
            </a:r>
            <a:r>
              <a:rPr kumimoji="1" lang="zh-CN" altLang="en-US" sz="1400" dirty="0">
                <a:ln w="12700">
                  <a:noFill/>
                </a:ln>
                <a:solidFill>
                  <a:srgbClr val="595959">
                    <a:alpha val="100000"/>
                  </a:srgbClr>
                </a:solidFill>
                <a:latin typeface="Source Han Sans" panose="020B0400000000000000" charset="-122"/>
                <a:ea typeface="Source Han Sans" panose="020B0400000000000000" charset="-122"/>
              </a:rPr>
              <a:t>高效管理和加载数据，以供模型训练使用。</a:t>
            </a:r>
          </a:p>
        </p:txBody>
      </p:sp>
      <p:sp>
        <p:nvSpPr>
          <p:cNvPr id="15" name="标题 1"/>
          <p:cNvSpPr txBox="1"/>
          <p:nvPr/>
        </p:nvSpPr>
        <p:spPr>
          <a:xfrm>
            <a:off x="1699563" y="2864233"/>
            <a:ext cx="1324230" cy="1306505"/>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ahLst/>
            <a:cxn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custDataLst>
              <p:tags r:id="rId10"/>
            </p:custDataLst>
          </p:nvPr>
        </p:nvSpPr>
        <p:spPr>
          <a:xfrm>
            <a:off x="5971540" y="1653540"/>
            <a:ext cx="4772660" cy="688340"/>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从课程提供数据集的新闻数据提取文本与标签映射，最终转换为模型所需的标准化输入格式。</a:t>
            </a:r>
            <a:endParaRPr kumimoji="1" lang="zh-CN" altLang="en-US" dirty="0"/>
          </a:p>
        </p:txBody>
      </p:sp>
      <p:sp>
        <p:nvSpPr>
          <p:cNvPr id="17" name="标题 1"/>
          <p:cNvSpPr txBox="1"/>
          <p:nvPr>
            <p:custDataLst>
              <p:tags r:id="rId11"/>
            </p:custDataLst>
          </p:nvPr>
        </p:nvSpPr>
        <p:spPr>
          <a:xfrm>
            <a:off x="5074934" y="4990811"/>
            <a:ext cx="417856" cy="417917"/>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custDataLst>
              <p:tags r:id="rId12"/>
            </p:custDataLst>
          </p:nvPr>
        </p:nvSpPr>
        <p:spPr>
          <a:xfrm>
            <a:off x="5971722" y="4580358"/>
            <a:ext cx="4772478" cy="334541"/>
          </a:xfrm>
          <a:prstGeom prst="rect">
            <a:avLst/>
          </a:prstGeom>
          <a:noFill/>
          <a:ln>
            <a:noFill/>
          </a:ln>
        </p:spPr>
        <p:txBody>
          <a:bodyPr vert="horz" wrap="square" lIns="0" tIns="0" rIns="0" bIns="0" rtlCol="0" anchor="t"/>
          <a:lstStyle/>
          <a:p>
            <a:pPr algn="l">
              <a:lnSpc>
                <a:spcPct val="150000"/>
              </a:lnSpc>
            </a:pPr>
            <a:r>
              <a:rPr kumimoji="1" lang="zh-CN" altLang="en-US" sz="1600" b="1" dirty="0">
                <a:ln w="12700">
                  <a:noFill/>
                </a:ln>
                <a:solidFill>
                  <a:srgbClr val="595959">
                    <a:alpha val="100000"/>
                  </a:srgbClr>
                </a:solidFill>
                <a:latin typeface="Source Han Sans CN Bold" panose="020B0800000000000000" charset="-122"/>
                <a:ea typeface="Source Han Sans CN Bold" panose="020B0800000000000000" charset="-122"/>
                <a:cs typeface="Source Han Sans CN Bold" panose="020B0800000000000000" charset="-122"/>
              </a:rPr>
              <a:t>模型选项</a:t>
            </a:r>
            <a:endParaRPr kumimoji="1" lang="zh-CN" altLang="en-US" b="1" dirty="0"/>
          </a:p>
        </p:txBody>
      </p:sp>
      <p:sp>
        <p:nvSpPr>
          <p:cNvPr id="19" name="标题 1"/>
          <p:cNvSpPr txBox="1"/>
          <p:nvPr>
            <p:custDataLst>
              <p:tags r:id="rId13"/>
            </p:custDataLst>
          </p:nvPr>
        </p:nvSpPr>
        <p:spPr>
          <a:xfrm>
            <a:off x="5971540" y="5013325"/>
            <a:ext cx="4772660" cy="1226608"/>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系统支持多种中文预训练</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BERT</a:t>
            </a:r>
            <a:r>
              <a:rPr kumimoji="1" lang="zh-CN" altLang="en-US"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模型作为微调的基座，包括：</a:t>
            </a:r>
            <a:r>
              <a:rPr kumimoji="1" lang="en-US" altLang="zh-CN" sz="1400" dirty="0" err="1">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bert</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-base-Chinese, </a:t>
            </a:r>
            <a:r>
              <a:rPr kumimoji="1" lang="en-US" altLang="zh-CN" sz="1400" dirty="0" err="1">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hfl</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a:t>
            </a:r>
            <a:r>
              <a:rPr kumimoji="1" lang="en-US" altLang="zh-CN" sz="1400" dirty="0" err="1">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chinese-bert-wwm-ext</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 </a:t>
            </a:r>
            <a:r>
              <a:rPr kumimoji="1" lang="en-US" altLang="zh-CN" sz="1400" dirty="0" err="1">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hfl</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a:t>
            </a:r>
            <a:r>
              <a:rPr kumimoji="1" lang="en-US" altLang="zh-CN" sz="1400" dirty="0" err="1">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chinese-roberta-wwm-ext</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 </a:t>
            </a:r>
            <a:r>
              <a:rPr kumimoji="1" lang="en-US" altLang="zh-CN" sz="1400" dirty="0" err="1">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hfl</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a:t>
            </a:r>
            <a:r>
              <a:rPr kumimoji="1" lang="en-US" altLang="zh-CN" sz="1400" dirty="0" err="1">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chinese</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a:t>
            </a:r>
            <a:r>
              <a:rPr kumimoji="1" lang="en-US" altLang="zh-CN" sz="1400" dirty="0" err="1">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macbert</a:t>
            </a:r>
            <a:r>
              <a:rPr kumimoji="1" lang="en-US" altLang="zh-CN" sz="1400" dirty="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-base</a:t>
            </a:r>
            <a:endParaRPr kumimoji="1" lang="zh-CN" altLang="en-US" dirty="0"/>
          </a:p>
        </p:txBody>
      </p:sp>
      <p:sp>
        <p:nvSpPr>
          <p:cNvPr id="20" name="标题 1"/>
          <p:cNvSpPr txBox="1"/>
          <p:nvPr>
            <p:custDataLst>
              <p:tags r:id="rId14"/>
            </p:custDataLst>
          </p:nvPr>
        </p:nvSpPr>
        <p:spPr>
          <a:xfrm>
            <a:off x="5971722" y="2942058"/>
            <a:ext cx="4772478" cy="334541"/>
          </a:xfrm>
          <a:prstGeom prst="rect">
            <a:avLst/>
          </a:prstGeom>
          <a:noFill/>
          <a:ln>
            <a:noFill/>
          </a:ln>
        </p:spPr>
        <p:txBody>
          <a:bodyPr vert="horz" wrap="square" lIns="0" tIns="0" rIns="0" bIns="0" rtlCol="0" anchor="t"/>
          <a:lstStyle/>
          <a:p>
            <a:pPr algn="l">
              <a:lnSpc>
                <a:spcPct val="150000"/>
              </a:lnSpc>
            </a:pPr>
            <a:r>
              <a:rPr kumimoji="1" lang="zh-CN" altLang="en-US" sz="1600" b="1" dirty="0">
                <a:ln w="12700">
                  <a:noFill/>
                </a:ln>
                <a:solidFill>
                  <a:srgbClr val="595959">
                    <a:alpha val="100000"/>
                  </a:srgbClr>
                </a:solidFill>
                <a:latin typeface="Source Han Sans CN Bold" panose="020B0800000000000000" charset="-122"/>
                <a:ea typeface="Source Han Sans CN Bold" panose="020B0800000000000000" charset="-122"/>
                <a:cs typeface="Source Han Sans CN Bold" panose="020B0800000000000000" charset="-122"/>
              </a:rPr>
              <a:t>关键步骤</a:t>
            </a:r>
            <a:endParaRPr kumimoji="1" lang="zh-CN" altLang="en-US" b="1" dirty="0"/>
          </a:p>
        </p:txBody>
      </p:sp>
      <p:sp>
        <p:nvSpPr>
          <p:cNvPr id="21" name="标题 1"/>
          <p:cNvSpPr txBox="1"/>
          <p:nvPr>
            <p:custDataLst>
              <p:tags r:id="rId15"/>
            </p:custDataLst>
          </p:nvPr>
        </p:nvSpPr>
        <p:spPr>
          <a:xfrm>
            <a:off x="5971722" y="1202158"/>
            <a:ext cx="4772478" cy="334541"/>
          </a:xfrm>
          <a:prstGeom prst="rect">
            <a:avLst/>
          </a:prstGeom>
          <a:noFill/>
          <a:ln>
            <a:noFill/>
          </a:ln>
        </p:spPr>
        <p:txBody>
          <a:bodyPr vert="horz" wrap="square" lIns="0" tIns="0" rIns="0" bIns="0" rtlCol="0" anchor="t"/>
          <a:lstStyle/>
          <a:p>
            <a:pPr algn="l">
              <a:lnSpc>
                <a:spcPct val="150000"/>
              </a:lnSpc>
            </a:pPr>
            <a:r>
              <a:rPr kumimoji="1" lang="zh-CN" altLang="en-US" sz="1600" b="1" dirty="0">
                <a:ln w="12700">
                  <a:noFill/>
                </a:ln>
                <a:solidFill>
                  <a:srgbClr val="595959">
                    <a:alpha val="100000"/>
                  </a:srgbClr>
                </a:solidFill>
                <a:latin typeface="Source Han Sans CN Bold" panose="020B0800000000000000" charset="-122"/>
                <a:ea typeface="Source Han Sans CN Bold" panose="020B0800000000000000" charset="-122"/>
                <a:cs typeface="Source Han Sans CN Bold" panose="020B0800000000000000" charset="-122"/>
              </a:rPr>
              <a:t>数据流程</a:t>
            </a:r>
            <a:endParaRPr kumimoji="1" lang="zh-CN" altLang="en-US" b="1" dirty="0"/>
          </a:p>
        </p:txBody>
      </p:sp>
      <p:grpSp>
        <p:nvGrpSpPr>
          <p:cNvPr id="23" name="组合 22"/>
          <p:cNvGrpSpPr/>
          <p:nvPr/>
        </p:nvGrpSpPr>
        <p:grpSpPr>
          <a:xfrm>
            <a:off x="380776" y="348116"/>
            <a:ext cx="341156" cy="341166"/>
            <a:chOff x="380776" y="348116"/>
            <a:chExt cx="341156" cy="341166"/>
          </a:xfrm>
        </p:grpSpPr>
        <p:sp>
          <p:nvSpPr>
            <p:cNvPr id="24" name="标题 1"/>
            <p:cNvSpPr txBox="1"/>
            <p:nvPr/>
          </p:nvSpPr>
          <p:spPr>
            <a:xfrm>
              <a:off x="380791" y="518704"/>
              <a:ext cx="170580" cy="170578"/>
            </a:xfrm>
            <a:custGeom>
              <a:avLst/>
              <a:gdLst>
                <a:gd name="connsiteX0" fmla="*/ 129522 w 345806"/>
                <a:gd name="connsiteY0" fmla="*/ 0 h 345801"/>
                <a:gd name="connsiteX1" fmla="*/ 19648 w 345806"/>
                <a:gd name="connsiteY1" fmla="*/ 326159 h 345801"/>
                <a:gd name="connsiteX2" fmla="*/ 345807 w 345806"/>
                <a:gd name="connsiteY2" fmla="*/ 216285 h 345801"/>
                <a:gd name="connsiteX3" fmla="*/ 230683 w 345806"/>
                <a:gd name="connsiteY3" fmla="*/ 115123 h 345801"/>
                <a:gd name="connsiteX4" fmla="*/ 129522 w 345806"/>
                <a:gd name="connsiteY4" fmla="*/ 0 h 345801"/>
              </a:gdLst>
              <a:ahLst/>
              <a:cxnLst/>
              <a:rect l="l" t="t" r="r" b="b"/>
              <a:pathLst>
                <a:path w="345806" h="345801">
                  <a:moveTo>
                    <a:pt x="129522" y="0"/>
                  </a:moveTo>
                  <a:cubicBezTo>
                    <a:pt x="18612" y="142512"/>
                    <a:pt x="-30487" y="276025"/>
                    <a:pt x="19648" y="326159"/>
                  </a:cubicBezTo>
                  <a:cubicBezTo>
                    <a:pt x="69782" y="376294"/>
                    <a:pt x="203331" y="327159"/>
                    <a:pt x="345807" y="216285"/>
                  </a:cubicBezTo>
                  <a:cubicBezTo>
                    <a:pt x="307563" y="186540"/>
                    <a:pt x="268820" y="153260"/>
                    <a:pt x="230683" y="115123"/>
                  </a:cubicBezTo>
                  <a:cubicBezTo>
                    <a:pt x="192583" y="77023"/>
                    <a:pt x="159303" y="38244"/>
                    <a:pt x="129522" y="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a:off x="551337" y="348126"/>
              <a:ext cx="170580" cy="170595"/>
            </a:xfrm>
            <a:custGeom>
              <a:avLst/>
              <a:gdLst>
                <a:gd name="connsiteX0" fmla="*/ 216285 w 345806"/>
                <a:gd name="connsiteY0" fmla="*/ 345801 h 345836"/>
                <a:gd name="connsiteX1" fmla="*/ 326160 w 345806"/>
                <a:gd name="connsiteY1" fmla="*/ 19641 h 345836"/>
                <a:gd name="connsiteX2" fmla="*/ 0 w 345806"/>
                <a:gd name="connsiteY2" fmla="*/ 129551 h 345836"/>
                <a:gd name="connsiteX3" fmla="*/ 115123 w 345806"/>
                <a:gd name="connsiteY3" fmla="*/ 230713 h 345836"/>
                <a:gd name="connsiteX4" fmla="*/ 216285 w 345806"/>
                <a:gd name="connsiteY4" fmla="*/ 345836 h 345836"/>
              </a:gdLst>
              <a:ahLst/>
              <a:cxnLst/>
              <a:rect l="l" t="t" r="r" b="b"/>
              <a:pathLst>
                <a:path w="345806" h="345836">
                  <a:moveTo>
                    <a:pt x="216285" y="345801"/>
                  </a:moveTo>
                  <a:cubicBezTo>
                    <a:pt x="327194" y="203325"/>
                    <a:pt x="376293" y="69776"/>
                    <a:pt x="326160" y="19641"/>
                  </a:cubicBezTo>
                  <a:cubicBezTo>
                    <a:pt x="276061" y="-30493"/>
                    <a:pt x="142476" y="18641"/>
                    <a:pt x="0" y="129551"/>
                  </a:cubicBezTo>
                  <a:cubicBezTo>
                    <a:pt x="38243" y="159296"/>
                    <a:pt x="76987" y="192576"/>
                    <a:pt x="115123" y="230713"/>
                  </a:cubicBezTo>
                  <a:cubicBezTo>
                    <a:pt x="153224" y="268814"/>
                    <a:pt x="186504" y="307593"/>
                    <a:pt x="216285" y="345836"/>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a:off x="380776" y="348116"/>
              <a:ext cx="170578" cy="170570"/>
            </a:xfrm>
            <a:custGeom>
              <a:avLst/>
              <a:gdLst>
                <a:gd name="connsiteX0" fmla="*/ 345801 w 345801"/>
                <a:gd name="connsiteY0" fmla="*/ 129536 h 345785"/>
                <a:gd name="connsiteX1" fmla="*/ 19642 w 345801"/>
                <a:gd name="connsiteY1" fmla="*/ 19626 h 345785"/>
                <a:gd name="connsiteX2" fmla="*/ 129516 w 345801"/>
                <a:gd name="connsiteY2" fmla="*/ 345785 h 345785"/>
                <a:gd name="connsiteX3" fmla="*/ 230678 w 345801"/>
                <a:gd name="connsiteY3" fmla="*/ 230662 h 345785"/>
                <a:gd name="connsiteX4" fmla="*/ 345801 w 345801"/>
                <a:gd name="connsiteY4" fmla="*/ 129500 h 345785"/>
              </a:gdLst>
              <a:ahLst/>
              <a:cxnLst/>
              <a:rect l="l" t="t" r="r" b="b"/>
              <a:pathLst>
                <a:path w="345801" h="345785">
                  <a:moveTo>
                    <a:pt x="345801" y="129536"/>
                  </a:moveTo>
                  <a:cubicBezTo>
                    <a:pt x="203326" y="18626"/>
                    <a:pt x="69776" y="-30473"/>
                    <a:pt x="19642" y="19626"/>
                  </a:cubicBezTo>
                  <a:cubicBezTo>
                    <a:pt x="-30492" y="69760"/>
                    <a:pt x="18642" y="203274"/>
                    <a:pt x="129516" y="345785"/>
                  </a:cubicBezTo>
                  <a:cubicBezTo>
                    <a:pt x="159261" y="307542"/>
                    <a:pt x="192542" y="268798"/>
                    <a:pt x="230678" y="230662"/>
                  </a:cubicBezTo>
                  <a:cubicBezTo>
                    <a:pt x="268778" y="192561"/>
                    <a:pt x="307558" y="159281"/>
                    <a:pt x="345801" y="12950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7" name="标题 1"/>
            <p:cNvSpPr txBox="1"/>
            <p:nvPr/>
          </p:nvSpPr>
          <p:spPr>
            <a:xfrm>
              <a:off x="551354" y="518686"/>
              <a:ext cx="170578" cy="170581"/>
            </a:xfrm>
            <a:custGeom>
              <a:avLst/>
              <a:gdLst>
                <a:gd name="connsiteX0" fmla="*/ 115123 w 345801"/>
                <a:gd name="connsiteY0" fmla="*/ 115123 h 345806"/>
                <a:gd name="connsiteX1" fmla="*/ 0 w 345801"/>
                <a:gd name="connsiteY1" fmla="*/ 216285 h 345806"/>
                <a:gd name="connsiteX2" fmla="*/ 326160 w 345801"/>
                <a:gd name="connsiteY2" fmla="*/ 326159 h 345806"/>
                <a:gd name="connsiteX3" fmla="*/ 216285 w 345801"/>
                <a:gd name="connsiteY3" fmla="*/ 0 h 345806"/>
                <a:gd name="connsiteX4" fmla="*/ 115123 w 345801"/>
                <a:gd name="connsiteY4" fmla="*/ 115123 h 345806"/>
              </a:gdLst>
              <a:ahLst/>
              <a:cxnLst/>
              <a:rect l="l" t="t" r="r" b="b"/>
              <a:pathLst>
                <a:path w="345801" h="345806">
                  <a:moveTo>
                    <a:pt x="115123" y="115123"/>
                  </a:moveTo>
                  <a:cubicBezTo>
                    <a:pt x="77023" y="153224"/>
                    <a:pt x="38243" y="186504"/>
                    <a:pt x="0" y="216285"/>
                  </a:cubicBezTo>
                  <a:cubicBezTo>
                    <a:pt x="142476" y="327195"/>
                    <a:pt x="276025" y="376294"/>
                    <a:pt x="326160" y="326159"/>
                  </a:cubicBezTo>
                  <a:cubicBezTo>
                    <a:pt x="376293" y="276025"/>
                    <a:pt x="327159" y="142512"/>
                    <a:pt x="216285" y="0"/>
                  </a:cubicBezTo>
                  <a:cubicBezTo>
                    <a:pt x="186540" y="38244"/>
                    <a:pt x="153260" y="77023"/>
                    <a:pt x="115123" y="115123"/>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sp>
        <p:nvSpPr>
          <p:cNvPr id="28" name="标题 1">
            <a:extLst>
              <a:ext uri="{FF2B5EF4-FFF2-40B4-BE49-F238E27FC236}">
                <a16:creationId xmlns:a16="http://schemas.microsoft.com/office/drawing/2014/main" id="{B34E6A13-961F-25C1-5630-0FAA040BB6ED}"/>
              </a:ext>
            </a:extLst>
          </p:cNvPr>
          <p:cNvSpPr txBox="1"/>
          <p:nvPr/>
        </p:nvSpPr>
        <p:spPr>
          <a:xfrm>
            <a:off x="870659" y="263190"/>
            <a:ext cx="10377569" cy="536419"/>
          </a:xfrm>
          <a:prstGeom prst="rect">
            <a:avLst/>
          </a:prstGeom>
          <a:noFill/>
          <a:ln>
            <a:noFill/>
          </a:ln>
        </p:spPr>
        <p:txBody>
          <a:bodyPr vert="horz" wrap="square" lIns="0" tIns="0" rIns="0" bIns="0" rtlCol="0" anchor="t"/>
          <a:lstStyle/>
          <a:p>
            <a:pPr algn="l">
              <a:lnSpc>
                <a:spcPct val="130000"/>
              </a:lnSpc>
            </a:pPr>
            <a:r>
              <a:rPr kumimoji="1" lang="zh-CN" altLang="en-US" sz="2800" b="1" dirty="0">
                <a:ln w="8890">
                  <a:noFill/>
                </a:ln>
                <a:solidFill>
                  <a:srgbClr val="262626">
                    <a:alpha val="100000"/>
                  </a:srgbClr>
                </a:solidFill>
                <a:latin typeface="微软雅黑" panose="020B0503020204020204" pitchFamily="34" charset="-122"/>
                <a:ea typeface="微软雅黑" panose="020B0503020204020204" pitchFamily="34" charset="-122"/>
                <a:cs typeface="Source Han Sans CN Bold" panose="020B0800000000000000" charset="-122"/>
              </a:rPr>
              <a:t>工程实现：数据与模型准备</a:t>
            </a:r>
            <a:endParaRPr kumimoji="1" lang="zh-CN" altLang="en-US"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9911"/>
            <a:ext cx="12192000" cy="6877823"/>
          </a:xfrm>
          <a:prstGeom prst="rect">
            <a:avLst/>
          </a:prstGeom>
          <a:solidFill>
            <a:schemeClr val="tx1">
              <a:alpha val="79000"/>
            </a:schemeClr>
          </a:solidFill>
          <a:ln w="44014" cap="flat">
            <a:noFill/>
            <a:miter/>
          </a:ln>
        </p:spPr>
        <p:txBody>
          <a:bodyPr vert="horz" wrap="square" lIns="91440" tIns="45720" rIns="91440" bIns="45720" rtlCol="0" anchor="ctr"/>
          <a:lstStyle/>
          <a:p>
            <a:pPr algn="l">
              <a:lnSpc>
                <a:spcPct val="110000"/>
              </a:lnSpc>
            </a:pPr>
            <a:endParaRPr kumimoji="1" lang="zh-CN" altLang="en-US"/>
          </a:p>
        </p:txBody>
      </p:sp>
      <p:sp>
        <p:nvSpPr>
          <p:cNvPr id="3" name="标题 1"/>
          <p:cNvSpPr txBox="1"/>
          <p:nvPr/>
        </p:nvSpPr>
        <p:spPr>
          <a:xfrm>
            <a:off x="119337" y="54610"/>
            <a:ext cx="11953326" cy="6637556"/>
          </a:xfrm>
          <a:prstGeom prst="roundRect">
            <a:avLst>
              <a:gd name="adj" fmla="val 2461"/>
            </a:avLst>
          </a:prstGeom>
          <a:solidFill>
            <a:srgbClr val="FFFFFF">
              <a:alpha val="100000"/>
            </a:srgbClr>
          </a:solidFill>
          <a:ln w="28575" cap="flat">
            <a:solidFill>
              <a:schemeClr val="accent1">
                <a:alpha val="100000"/>
              </a:schemeClr>
            </a:solid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a:off x="673100" y="1493943"/>
            <a:ext cx="5299075" cy="2047451"/>
          </a:xfrm>
          <a:prstGeom prst="roundRect">
            <a:avLst>
              <a:gd name="adj" fmla="val 9793"/>
            </a:avLst>
          </a:prstGeom>
          <a:solidFill>
            <a:schemeClr val="bg1"/>
          </a:solidFill>
          <a:ln w="12700" cap="sq">
            <a:noFill/>
            <a:miter/>
          </a:ln>
          <a:effectLst>
            <a:outerShdw blurRad="190500" algn="ctr" rotWithShape="0">
              <a:schemeClr val="accent1">
                <a:lumMod val="75000"/>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925854" y="2202894"/>
            <a:ext cx="4913875" cy="942379"/>
          </a:xfrm>
          <a:prstGeom prst="rect">
            <a:avLst/>
          </a:prstGeom>
          <a:noFill/>
          <a:ln>
            <a:noFill/>
          </a:ln>
        </p:spPr>
        <p:txBody>
          <a:bodyPr vert="horz" wrap="square" lIns="91440" tIns="45720" rIns="91440" bIns="45720" rtlCol="0" anchor="t"/>
          <a:lstStyle/>
          <a:p>
            <a:pPr algn="l">
              <a:lnSpc>
                <a:spcPct val="150000"/>
              </a:lnSpc>
            </a:pPr>
            <a:r>
              <a:rPr kumimoji="1" lang="zh-CN" altLang="en-US"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在界面选择一个已微调好的模型，并输入待分析的新闻标题文本。</a:t>
            </a:r>
            <a:endParaRPr kumimoji="1" lang="zh-CN" altLang="en-US" sz="2800" dirty="0"/>
          </a:p>
        </p:txBody>
      </p:sp>
      <p:sp>
        <p:nvSpPr>
          <p:cNvPr id="6" name="标题 1"/>
          <p:cNvSpPr txBox="1"/>
          <p:nvPr/>
        </p:nvSpPr>
        <p:spPr>
          <a:xfrm>
            <a:off x="925854" y="1493944"/>
            <a:ext cx="4179118" cy="632620"/>
          </a:xfrm>
          <a:prstGeom prst="rect">
            <a:avLst/>
          </a:prstGeom>
          <a:noFill/>
          <a:ln>
            <a:noFill/>
          </a:ln>
        </p:spPr>
        <p:txBody>
          <a:bodyPr vert="horz" wrap="square" lIns="91440" tIns="45720" rIns="91440" bIns="45720" rtlCol="0" anchor="b"/>
          <a:lstStyle/>
          <a:p>
            <a:pPr algn="l">
              <a:lnSpc>
                <a:spcPct val="110000"/>
              </a:lnSpc>
            </a:pPr>
            <a:r>
              <a:rPr kumimoji="1" lang="zh-CN" altLang="en-US" sz="2000" b="1" dirty="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用户操作</a:t>
            </a:r>
            <a:endParaRPr kumimoji="1" lang="zh-CN" altLang="en-US" sz="2400" b="1" dirty="0"/>
          </a:p>
        </p:txBody>
      </p:sp>
      <p:sp>
        <p:nvSpPr>
          <p:cNvPr id="7" name="标题 1"/>
          <p:cNvSpPr txBox="1"/>
          <p:nvPr/>
        </p:nvSpPr>
        <p:spPr>
          <a:xfrm>
            <a:off x="5321147" y="1792056"/>
            <a:ext cx="278484" cy="301665"/>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6205538" y="1493943"/>
            <a:ext cx="5299075" cy="2047451"/>
          </a:xfrm>
          <a:prstGeom prst="roundRect">
            <a:avLst>
              <a:gd name="adj" fmla="val 9793"/>
            </a:avLst>
          </a:prstGeom>
          <a:solidFill>
            <a:schemeClr val="bg1"/>
          </a:solidFill>
          <a:ln w="12700" cap="sq">
            <a:noFill/>
            <a:miter/>
          </a:ln>
          <a:effectLst>
            <a:outerShdw blurRad="190500" algn="ctr" rotWithShape="0">
              <a:schemeClr val="accent1">
                <a:lumMod val="75000"/>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flipV="1">
            <a:off x="6276070" y="3495675"/>
            <a:ext cx="5158012" cy="45719"/>
          </a:xfrm>
          <a:custGeom>
            <a:avLst/>
            <a:gdLst>
              <a:gd name="connsiteX0" fmla="*/ 0 w 5158012"/>
              <a:gd name="connsiteY0" fmla="*/ 45719 h 45719"/>
              <a:gd name="connsiteX1" fmla="*/ 5153535 w 5158012"/>
              <a:gd name="connsiteY1" fmla="*/ 45719 h 45719"/>
              <a:gd name="connsiteX2" fmla="*/ 5158012 w 5158012"/>
              <a:gd name="connsiteY2" fmla="*/ 41242 h 45719"/>
              <a:gd name="connsiteX3" fmla="*/ 5158012 w 5158012"/>
              <a:gd name="connsiteY3" fmla="*/ 36103 h 45719"/>
              <a:gd name="connsiteX4" fmla="*/ 5125492 w 5158012"/>
              <a:gd name="connsiteY4" fmla="*/ 14177 h 45719"/>
              <a:gd name="connsiteX5" fmla="*/ 5055271 w 5158012"/>
              <a:gd name="connsiteY5" fmla="*/ 0 h 45719"/>
              <a:gd name="connsiteX6" fmla="*/ 117004 w 5158012"/>
              <a:gd name="connsiteY6" fmla="*/ 0 h 45719"/>
              <a:gd name="connsiteX7" fmla="*/ 46783 w 5158012"/>
              <a:gd name="connsiteY7" fmla="*/ 14177 h 45719"/>
            </a:gdLst>
            <a:ahLst/>
            <a:cxnLst/>
            <a:rect l="l" t="t" r="r" b="b"/>
            <a:pathLst>
              <a:path w="5158012" h="45719">
                <a:moveTo>
                  <a:pt x="0" y="45719"/>
                </a:moveTo>
                <a:lnTo>
                  <a:pt x="5153535" y="45719"/>
                </a:lnTo>
                <a:cubicBezTo>
                  <a:pt x="5156008" y="45719"/>
                  <a:pt x="5158012" y="43715"/>
                  <a:pt x="5158012" y="41242"/>
                </a:cubicBezTo>
                <a:lnTo>
                  <a:pt x="5158012" y="36103"/>
                </a:lnTo>
                <a:lnTo>
                  <a:pt x="5125492" y="14177"/>
                </a:lnTo>
                <a:cubicBezTo>
                  <a:pt x="5103909" y="5048"/>
                  <a:pt x="5080179" y="0"/>
                  <a:pt x="5055271" y="0"/>
                </a:cubicBezTo>
                <a:lnTo>
                  <a:pt x="117004" y="0"/>
                </a:lnTo>
                <a:cubicBezTo>
                  <a:pt x="92096" y="0"/>
                  <a:pt x="68366" y="5048"/>
                  <a:pt x="46783" y="14177"/>
                </a:cubicBezTo>
                <a:close/>
              </a:path>
            </a:pathLst>
          </a:custGeom>
          <a:solidFill>
            <a:schemeClr val="accent1"/>
          </a:solidFill>
          <a:ln w="12700" cap="sq">
            <a:noFill/>
            <a:miter/>
          </a:ln>
          <a:effectLst>
            <a:outerShdw blurRad="190500" sx="105000" sy="105000" algn="ctr" rotWithShape="0">
              <a:schemeClr val="accent2">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10860002" y="1792056"/>
            <a:ext cx="311722" cy="301665"/>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a:off x="6520205" y="2126563"/>
            <a:ext cx="4452595" cy="1317175"/>
          </a:xfrm>
          <a:prstGeom prst="rect">
            <a:avLst/>
          </a:prstGeom>
          <a:noFill/>
          <a:ln>
            <a:noFill/>
          </a:ln>
        </p:spPr>
        <p:txBody>
          <a:bodyPr vert="horz" wrap="square" lIns="91440" tIns="45720" rIns="91440" bIns="45720" rtlCol="0" anchor="t"/>
          <a:lstStyle/>
          <a:p>
            <a:pPr marL="285750" indent="-285750" algn="l">
              <a:lnSpc>
                <a:spcPct val="150000"/>
              </a:lnSpc>
              <a:buFont typeface="Arial" panose="020B0604020202020204" pitchFamily="34" charset="0"/>
              <a:buChar char="•"/>
            </a:pPr>
            <a:r>
              <a:rPr kumimoji="1" lang="zh-CN" altLang="en-US" sz="16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对输入文本进行必要的预处理和分词操作。</a:t>
            </a:r>
          </a:p>
          <a:p>
            <a:pPr marL="285750" indent="-285750" algn="l">
              <a:lnSpc>
                <a:spcPct val="150000"/>
              </a:lnSpc>
              <a:buFont typeface="Arial" panose="020B0604020202020204" pitchFamily="34" charset="0"/>
              <a:buChar char="•"/>
            </a:pPr>
            <a:r>
              <a:rPr kumimoji="1" lang="zh-CN" altLang="en-US" sz="16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调用加载的微调模型执行情感推理，计算各情感类别的可能性。</a:t>
            </a:r>
            <a:endParaRPr kumimoji="1" lang="zh-CN" altLang="en-US" sz="2400" dirty="0"/>
          </a:p>
        </p:txBody>
      </p:sp>
      <p:sp>
        <p:nvSpPr>
          <p:cNvPr id="12" name="标题 1"/>
          <p:cNvSpPr txBox="1"/>
          <p:nvPr/>
        </p:nvSpPr>
        <p:spPr>
          <a:xfrm>
            <a:off x="6561547" y="1473919"/>
            <a:ext cx="4179118" cy="632620"/>
          </a:xfrm>
          <a:prstGeom prst="rect">
            <a:avLst/>
          </a:prstGeom>
          <a:noFill/>
          <a:ln>
            <a:noFill/>
          </a:ln>
        </p:spPr>
        <p:txBody>
          <a:bodyPr vert="horz" wrap="square" lIns="91440" tIns="45720" rIns="91440" bIns="45720" rtlCol="0" anchor="b"/>
          <a:lstStyle/>
          <a:p>
            <a:pPr algn="l">
              <a:lnSpc>
                <a:spcPct val="110000"/>
              </a:lnSpc>
            </a:pPr>
            <a:r>
              <a:rPr kumimoji="1" lang="zh-CN" altLang="en-US" sz="2000" b="1" dirty="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分析过程</a:t>
            </a:r>
            <a:endParaRPr kumimoji="1" lang="zh-CN" altLang="en-US" sz="2400" b="1" dirty="0"/>
          </a:p>
        </p:txBody>
      </p:sp>
      <p:sp>
        <p:nvSpPr>
          <p:cNvPr id="16" name="标题 1"/>
          <p:cNvSpPr txBox="1"/>
          <p:nvPr/>
        </p:nvSpPr>
        <p:spPr>
          <a:xfrm>
            <a:off x="10883789" y="4213707"/>
            <a:ext cx="264148" cy="301665"/>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flipV="1">
            <a:off x="743632" y="3495675"/>
            <a:ext cx="5158012" cy="45719"/>
          </a:xfrm>
          <a:custGeom>
            <a:avLst/>
            <a:gdLst>
              <a:gd name="connsiteX0" fmla="*/ 0 w 5158012"/>
              <a:gd name="connsiteY0" fmla="*/ 45719 h 45719"/>
              <a:gd name="connsiteX1" fmla="*/ 5153535 w 5158012"/>
              <a:gd name="connsiteY1" fmla="*/ 45719 h 45719"/>
              <a:gd name="connsiteX2" fmla="*/ 5158012 w 5158012"/>
              <a:gd name="connsiteY2" fmla="*/ 41242 h 45719"/>
              <a:gd name="connsiteX3" fmla="*/ 5158012 w 5158012"/>
              <a:gd name="connsiteY3" fmla="*/ 36103 h 45719"/>
              <a:gd name="connsiteX4" fmla="*/ 5125492 w 5158012"/>
              <a:gd name="connsiteY4" fmla="*/ 14177 h 45719"/>
              <a:gd name="connsiteX5" fmla="*/ 5055271 w 5158012"/>
              <a:gd name="connsiteY5" fmla="*/ 0 h 45719"/>
              <a:gd name="connsiteX6" fmla="*/ 117004 w 5158012"/>
              <a:gd name="connsiteY6" fmla="*/ 0 h 45719"/>
              <a:gd name="connsiteX7" fmla="*/ 46783 w 5158012"/>
              <a:gd name="connsiteY7" fmla="*/ 14177 h 45719"/>
            </a:gdLst>
            <a:ahLst/>
            <a:cxnLst/>
            <a:rect l="l" t="t" r="r" b="b"/>
            <a:pathLst>
              <a:path w="5158012" h="45719">
                <a:moveTo>
                  <a:pt x="0" y="45719"/>
                </a:moveTo>
                <a:lnTo>
                  <a:pt x="5153535" y="45719"/>
                </a:lnTo>
                <a:cubicBezTo>
                  <a:pt x="5156008" y="45719"/>
                  <a:pt x="5158012" y="43715"/>
                  <a:pt x="5158012" y="41242"/>
                </a:cubicBezTo>
                <a:lnTo>
                  <a:pt x="5158012" y="36103"/>
                </a:lnTo>
                <a:lnTo>
                  <a:pt x="5125492" y="14177"/>
                </a:lnTo>
                <a:cubicBezTo>
                  <a:pt x="5103909" y="5048"/>
                  <a:pt x="5080179" y="0"/>
                  <a:pt x="5055271" y="0"/>
                </a:cubicBezTo>
                <a:lnTo>
                  <a:pt x="117004" y="0"/>
                </a:lnTo>
                <a:cubicBezTo>
                  <a:pt x="92096" y="0"/>
                  <a:pt x="68366" y="5048"/>
                  <a:pt x="46783" y="14177"/>
                </a:cubicBezTo>
                <a:close/>
              </a:path>
            </a:pathLst>
          </a:custGeom>
          <a:solidFill>
            <a:schemeClr val="accent1"/>
          </a:solidFill>
          <a:ln w="12700" cap="sq">
            <a:noFill/>
            <a:miter/>
          </a:ln>
          <a:effectLst>
            <a:outerShdw blurRad="190500" sx="105000" sy="105000" algn="ctr" rotWithShape="0">
              <a:schemeClr val="accent2">
                <a:alpha val="10000"/>
              </a:schemeClr>
            </a:outerShdw>
          </a:effectLst>
        </p:spPr>
        <p:txBody>
          <a:bodyPr vert="horz" wrap="square" lIns="91440" tIns="45720" rIns="91440" bIns="45720" rtlCol="0" anchor="ctr"/>
          <a:lstStyle/>
          <a:p>
            <a:pPr algn="ctr">
              <a:lnSpc>
                <a:spcPct val="110000"/>
              </a:lnSpc>
            </a:pPr>
            <a:endParaRPr kumimoji="1" lang="zh-CN" altLang="en-US"/>
          </a:p>
        </p:txBody>
      </p:sp>
      <p:grpSp>
        <p:nvGrpSpPr>
          <p:cNvPr id="19" name="组合 18"/>
          <p:cNvGrpSpPr/>
          <p:nvPr/>
        </p:nvGrpSpPr>
        <p:grpSpPr>
          <a:xfrm>
            <a:off x="380776" y="348116"/>
            <a:ext cx="341156" cy="341166"/>
            <a:chOff x="380776" y="348116"/>
            <a:chExt cx="341156" cy="341166"/>
          </a:xfrm>
        </p:grpSpPr>
        <p:sp>
          <p:nvSpPr>
            <p:cNvPr id="20" name="标题 1"/>
            <p:cNvSpPr txBox="1"/>
            <p:nvPr/>
          </p:nvSpPr>
          <p:spPr>
            <a:xfrm>
              <a:off x="380791" y="518704"/>
              <a:ext cx="170580" cy="170578"/>
            </a:xfrm>
            <a:custGeom>
              <a:avLst/>
              <a:gdLst>
                <a:gd name="connsiteX0" fmla="*/ 129522 w 345806"/>
                <a:gd name="connsiteY0" fmla="*/ 0 h 345801"/>
                <a:gd name="connsiteX1" fmla="*/ 19648 w 345806"/>
                <a:gd name="connsiteY1" fmla="*/ 326159 h 345801"/>
                <a:gd name="connsiteX2" fmla="*/ 345807 w 345806"/>
                <a:gd name="connsiteY2" fmla="*/ 216285 h 345801"/>
                <a:gd name="connsiteX3" fmla="*/ 230683 w 345806"/>
                <a:gd name="connsiteY3" fmla="*/ 115123 h 345801"/>
                <a:gd name="connsiteX4" fmla="*/ 129522 w 345806"/>
                <a:gd name="connsiteY4" fmla="*/ 0 h 345801"/>
              </a:gdLst>
              <a:ahLst/>
              <a:cxnLst/>
              <a:rect l="l" t="t" r="r" b="b"/>
              <a:pathLst>
                <a:path w="345806" h="345801">
                  <a:moveTo>
                    <a:pt x="129522" y="0"/>
                  </a:moveTo>
                  <a:cubicBezTo>
                    <a:pt x="18612" y="142512"/>
                    <a:pt x="-30487" y="276025"/>
                    <a:pt x="19648" y="326159"/>
                  </a:cubicBezTo>
                  <a:cubicBezTo>
                    <a:pt x="69782" y="376294"/>
                    <a:pt x="203331" y="327159"/>
                    <a:pt x="345807" y="216285"/>
                  </a:cubicBezTo>
                  <a:cubicBezTo>
                    <a:pt x="307563" y="186540"/>
                    <a:pt x="268820" y="153260"/>
                    <a:pt x="230683" y="115123"/>
                  </a:cubicBezTo>
                  <a:cubicBezTo>
                    <a:pt x="192583" y="77023"/>
                    <a:pt x="159303" y="38244"/>
                    <a:pt x="129522" y="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a:off x="551337" y="348126"/>
              <a:ext cx="170580" cy="170595"/>
            </a:xfrm>
            <a:custGeom>
              <a:avLst/>
              <a:gdLst>
                <a:gd name="connsiteX0" fmla="*/ 216285 w 345806"/>
                <a:gd name="connsiteY0" fmla="*/ 345801 h 345836"/>
                <a:gd name="connsiteX1" fmla="*/ 326160 w 345806"/>
                <a:gd name="connsiteY1" fmla="*/ 19641 h 345836"/>
                <a:gd name="connsiteX2" fmla="*/ 0 w 345806"/>
                <a:gd name="connsiteY2" fmla="*/ 129551 h 345836"/>
                <a:gd name="connsiteX3" fmla="*/ 115123 w 345806"/>
                <a:gd name="connsiteY3" fmla="*/ 230713 h 345836"/>
                <a:gd name="connsiteX4" fmla="*/ 216285 w 345806"/>
                <a:gd name="connsiteY4" fmla="*/ 345836 h 345836"/>
              </a:gdLst>
              <a:ahLst/>
              <a:cxnLst/>
              <a:rect l="l" t="t" r="r" b="b"/>
              <a:pathLst>
                <a:path w="345806" h="345836">
                  <a:moveTo>
                    <a:pt x="216285" y="345801"/>
                  </a:moveTo>
                  <a:cubicBezTo>
                    <a:pt x="327194" y="203325"/>
                    <a:pt x="376293" y="69776"/>
                    <a:pt x="326160" y="19641"/>
                  </a:cubicBezTo>
                  <a:cubicBezTo>
                    <a:pt x="276061" y="-30493"/>
                    <a:pt x="142476" y="18641"/>
                    <a:pt x="0" y="129551"/>
                  </a:cubicBezTo>
                  <a:cubicBezTo>
                    <a:pt x="38243" y="159296"/>
                    <a:pt x="76987" y="192576"/>
                    <a:pt x="115123" y="230713"/>
                  </a:cubicBezTo>
                  <a:cubicBezTo>
                    <a:pt x="153224" y="268814"/>
                    <a:pt x="186504" y="307593"/>
                    <a:pt x="216285" y="345836"/>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a:off x="380776" y="348116"/>
              <a:ext cx="170578" cy="170570"/>
            </a:xfrm>
            <a:custGeom>
              <a:avLst/>
              <a:gdLst>
                <a:gd name="connsiteX0" fmla="*/ 345801 w 345801"/>
                <a:gd name="connsiteY0" fmla="*/ 129536 h 345785"/>
                <a:gd name="connsiteX1" fmla="*/ 19642 w 345801"/>
                <a:gd name="connsiteY1" fmla="*/ 19626 h 345785"/>
                <a:gd name="connsiteX2" fmla="*/ 129516 w 345801"/>
                <a:gd name="connsiteY2" fmla="*/ 345785 h 345785"/>
                <a:gd name="connsiteX3" fmla="*/ 230678 w 345801"/>
                <a:gd name="connsiteY3" fmla="*/ 230662 h 345785"/>
                <a:gd name="connsiteX4" fmla="*/ 345801 w 345801"/>
                <a:gd name="connsiteY4" fmla="*/ 129500 h 345785"/>
              </a:gdLst>
              <a:ahLst/>
              <a:cxnLst/>
              <a:rect l="l" t="t" r="r" b="b"/>
              <a:pathLst>
                <a:path w="345801" h="345785">
                  <a:moveTo>
                    <a:pt x="345801" y="129536"/>
                  </a:moveTo>
                  <a:cubicBezTo>
                    <a:pt x="203326" y="18626"/>
                    <a:pt x="69776" y="-30473"/>
                    <a:pt x="19642" y="19626"/>
                  </a:cubicBezTo>
                  <a:cubicBezTo>
                    <a:pt x="-30492" y="69760"/>
                    <a:pt x="18642" y="203274"/>
                    <a:pt x="129516" y="345785"/>
                  </a:cubicBezTo>
                  <a:cubicBezTo>
                    <a:pt x="159261" y="307542"/>
                    <a:pt x="192542" y="268798"/>
                    <a:pt x="230678" y="230662"/>
                  </a:cubicBezTo>
                  <a:cubicBezTo>
                    <a:pt x="268778" y="192561"/>
                    <a:pt x="307558" y="159281"/>
                    <a:pt x="345801" y="12950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a:off x="551354" y="518686"/>
              <a:ext cx="170578" cy="170581"/>
            </a:xfrm>
            <a:custGeom>
              <a:avLst/>
              <a:gdLst>
                <a:gd name="connsiteX0" fmla="*/ 115123 w 345801"/>
                <a:gd name="connsiteY0" fmla="*/ 115123 h 345806"/>
                <a:gd name="connsiteX1" fmla="*/ 0 w 345801"/>
                <a:gd name="connsiteY1" fmla="*/ 216285 h 345806"/>
                <a:gd name="connsiteX2" fmla="*/ 326160 w 345801"/>
                <a:gd name="connsiteY2" fmla="*/ 326159 h 345806"/>
                <a:gd name="connsiteX3" fmla="*/ 216285 w 345801"/>
                <a:gd name="connsiteY3" fmla="*/ 0 h 345806"/>
                <a:gd name="connsiteX4" fmla="*/ 115123 w 345801"/>
                <a:gd name="connsiteY4" fmla="*/ 115123 h 345806"/>
              </a:gdLst>
              <a:ahLst/>
              <a:cxnLst/>
              <a:rect l="l" t="t" r="r" b="b"/>
              <a:pathLst>
                <a:path w="345801" h="345806">
                  <a:moveTo>
                    <a:pt x="115123" y="115123"/>
                  </a:moveTo>
                  <a:cubicBezTo>
                    <a:pt x="77023" y="153224"/>
                    <a:pt x="38243" y="186504"/>
                    <a:pt x="0" y="216285"/>
                  </a:cubicBezTo>
                  <a:cubicBezTo>
                    <a:pt x="142476" y="327195"/>
                    <a:pt x="276025" y="376294"/>
                    <a:pt x="326160" y="326159"/>
                  </a:cubicBezTo>
                  <a:cubicBezTo>
                    <a:pt x="376293" y="276025"/>
                    <a:pt x="327159" y="142512"/>
                    <a:pt x="216285" y="0"/>
                  </a:cubicBezTo>
                  <a:cubicBezTo>
                    <a:pt x="186540" y="38244"/>
                    <a:pt x="153260" y="77023"/>
                    <a:pt x="115123" y="115123"/>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sp>
        <p:nvSpPr>
          <p:cNvPr id="24" name="标题 1">
            <a:extLst>
              <a:ext uri="{FF2B5EF4-FFF2-40B4-BE49-F238E27FC236}">
                <a16:creationId xmlns:a16="http://schemas.microsoft.com/office/drawing/2014/main" id="{C9FE50AC-802B-C27D-5B58-4AF2F18BCBC5}"/>
              </a:ext>
            </a:extLst>
          </p:cNvPr>
          <p:cNvSpPr txBox="1"/>
          <p:nvPr/>
        </p:nvSpPr>
        <p:spPr>
          <a:xfrm>
            <a:off x="870659" y="263190"/>
            <a:ext cx="10377569" cy="536419"/>
          </a:xfrm>
          <a:prstGeom prst="rect">
            <a:avLst/>
          </a:prstGeom>
          <a:noFill/>
          <a:ln>
            <a:noFill/>
          </a:ln>
        </p:spPr>
        <p:txBody>
          <a:bodyPr vert="horz" wrap="square" lIns="0" tIns="0" rIns="0" bIns="0" rtlCol="0" anchor="t"/>
          <a:lstStyle/>
          <a:p>
            <a:pPr algn="l">
              <a:lnSpc>
                <a:spcPct val="130000"/>
              </a:lnSpc>
            </a:pPr>
            <a:r>
              <a:rPr kumimoji="1" lang="zh-CN" altLang="en-US" sz="2800" b="1" dirty="0">
                <a:ln w="8890">
                  <a:noFill/>
                </a:ln>
                <a:solidFill>
                  <a:srgbClr val="262626">
                    <a:alpha val="100000"/>
                  </a:srgbClr>
                </a:solidFill>
                <a:latin typeface="微软雅黑" panose="020B0503020204020204" pitchFamily="34" charset="-122"/>
                <a:ea typeface="微软雅黑" panose="020B0503020204020204" pitchFamily="34" charset="-122"/>
                <a:cs typeface="Source Han Sans CN Bold" panose="020B0800000000000000" charset="-122"/>
              </a:rPr>
              <a:t>工程实现：实时情感分析</a:t>
            </a:r>
            <a:endParaRPr kumimoji="1" lang="zh-CN" altLang="en-US" b="1" dirty="0">
              <a:latin typeface="微软雅黑" panose="020B0503020204020204" pitchFamily="34" charset="-122"/>
              <a:ea typeface="微软雅黑" panose="020B0503020204020204" pitchFamily="34" charset="-122"/>
            </a:endParaRPr>
          </a:p>
        </p:txBody>
      </p:sp>
      <p:sp>
        <p:nvSpPr>
          <p:cNvPr id="25" name="标题 1">
            <a:extLst>
              <a:ext uri="{FF2B5EF4-FFF2-40B4-BE49-F238E27FC236}">
                <a16:creationId xmlns:a16="http://schemas.microsoft.com/office/drawing/2014/main" id="{05FFA3FD-8BDE-6C77-3E29-204DC6ABCD60}"/>
              </a:ext>
            </a:extLst>
          </p:cNvPr>
          <p:cNvSpPr txBox="1"/>
          <p:nvPr/>
        </p:nvSpPr>
        <p:spPr>
          <a:xfrm>
            <a:off x="1128652" y="3648796"/>
            <a:ext cx="4179118" cy="523447"/>
          </a:xfrm>
          <a:prstGeom prst="rect">
            <a:avLst/>
          </a:prstGeom>
          <a:noFill/>
          <a:ln>
            <a:noFill/>
          </a:ln>
        </p:spPr>
        <p:txBody>
          <a:bodyPr vert="horz" wrap="square" lIns="91440" tIns="45720" rIns="91440" bIns="45720" rtlCol="0" anchor="b"/>
          <a:lstStyle/>
          <a:p>
            <a:pPr algn="l">
              <a:lnSpc>
                <a:spcPct val="110000"/>
              </a:lnSpc>
            </a:pPr>
            <a:r>
              <a:rPr kumimoji="1" lang="zh-CN" altLang="en-US" sz="2000" b="1" dirty="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结果呈现</a:t>
            </a:r>
            <a:endParaRPr kumimoji="1" lang="zh-CN" altLang="en-US" sz="2400" b="1" dirty="0"/>
          </a:p>
        </p:txBody>
      </p:sp>
      <p:pic>
        <p:nvPicPr>
          <p:cNvPr id="27" name="图片 26">
            <a:extLst>
              <a:ext uri="{FF2B5EF4-FFF2-40B4-BE49-F238E27FC236}">
                <a16:creationId xmlns:a16="http://schemas.microsoft.com/office/drawing/2014/main" id="{8F07CA2A-1DB5-CDD7-A2CF-FB46524E04FE}"/>
              </a:ext>
            </a:extLst>
          </p:cNvPr>
          <p:cNvPicPr>
            <a:picLocks noChangeAspect="1"/>
          </p:cNvPicPr>
          <p:nvPr/>
        </p:nvPicPr>
        <p:blipFill>
          <a:blip r:embed="rId3"/>
          <a:srcRect t="12438"/>
          <a:stretch/>
        </p:blipFill>
        <p:spPr>
          <a:xfrm>
            <a:off x="1128652" y="4279646"/>
            <a:ext cx="9422153" cy="220887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37AD55-3AE0-8BFE-5882-8DE7D1505493}"/>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A9FBDB45-6000-A655-BE06-A715B6C5B07D}"/>
              </a:ext>
            </a:extLst>
          </p:cNvPr>
          <p:cNvSpPr txBox="1"/>
          <p:nvPr/>
        </p:nvSpPr>
        <p:spPr>
          <a:xfrm flipH="1">
            <a:off x="0" y="-9911"/>
            <a:ext cx="12192000" cy="6877823"/>
          </a:xfrm>
          <a:prstGeom prst="rect">
            <a:avLst/>
          </a:prstGeom>
          <a:solidFill>
            <a:schemeClr val="tx1">
              <a:alpha val="79000"/>
            </a:schemeClr>
          </a:solidFill>
          <a:ln w="44014" cap="flat">
            <a:noFill/>
            <a:miter/>
          </a:ln>
        </p:spPr>
        <p:txBody>
          <a:bodyPr vert="horz" wrap="square" lIns="91440" tIns="45720" rIns="91440" bIns="45720" rtlCol="0" anchor="ctr"/>
          <a:lstStyle/>
          <a:p>
            <a:pPr algn="l">
              <a:lnSpc>
                <a:spcPct val="110000"/>
              </a:lnSpc>
            </a:pPr>
            <a:endParaRPr kumimoji="1" lang="zh-CN" altLang="en-US"/>
          </a:p>
        </p:txBody>
      </p:sp>
      <p:sp>
        <p:nvSpPr>
          <p:cNvPr id="3" name="标题 1">
            <a:extLst>
              <a:ext uri="{FF2B5EF4-FFF2-40B4-BE49-F238E27FC236}">
                <a16:creationId xmlns:a16="http://schemas.microsoft.com/office/drawing/2014/main" id="{DB599BF3-1C77-D284-CE54-3120F2A339B2}"/>
              </a:ext>
            </a:extLst>
          </p:cNvPr>
          <p:cNvSpPr txBox="1"/>
          <p:nvPr/>
        </p:nvSpPr>
        <p:spPr>
          <a:xfrm>
            <a:off x="119337" y="54610"/>
            <a:ext cx="11953326" cy="6637556"/>
          </a:xfrm>
          <a:prstGeom prst="roundRect">
            <a:avLst>
              <a:gd name="adj" fmla="val 2461"/>
            </a:avLst>
          </a:prstGeom>
          <a:solidFill>
            <a:srgbClr val="FFFFFF">
              <a:alpha val="100000"/>
            </a:srgbClr>
          </a:solidFill>
          <a:ln w="28575" cap="flat">
            <a:solidFill>
              <a:schemeClr val="accent1">
                <a:alpha val="100000"/>
              </a:schemeClr>
            </a:solidFill>
            <a:miter/>
          </a:ln>
        </p:spPr>
        <p:txBody>
          <a:bodyPr vert="horz" wrap="square" lIns="91440" tIns="45720" rIns="91440" bIns="45720" rtlCol="0" anchor="ctr"/>
          <a:lstStyle/>
          <a:p>
            <a:pPr algn="l">
              <a:lnSpc>
                <a:spcPct val="110000"/>
              </a:lnSpc>
            </a:pPr>
            <a:endParaRPr kumimoji="1" lang="zh-CN" altLang="en-US"/>
          </a:p>
        </p:txBody>
      </p:sp>
      <p:sp>
        <p:nvSpPr>
          <p:cNvPr id="16" name="标题 1">
            <a:extLst>
              <a:ext uri="{FF2B5EF4-FFF2-40B4-BE49-F238E27FC236}">
                <a16:creationId xmlns:a16="http://schemas.microsoft.com/office/drawing/2014/main" id="{AF22DBAD-BB13-92DF-B36C-454268E3A67A}"/>
              </a:ext>
            </a:extLst>
          </p:cNvPr>
          <p:cNvSpPr txBox="1"/>
          <p:nvPr/>
        </p:nvSpPr>
        <p:spPr>
          <a:xfrm>
            <a:off x="10883789" y="4213707"/>
            <a:ext cx="264148" cy="301665"/>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grpSp>
        <p:nvGrpSpPr>
          <p:cNvPr id="19" name="组合 18">
            <a:extLst>
              <a:ext uri="{FF2B5EF4-FFF2-40B4-BE49-F238E27FC236}">
                <a16:creationId xmlns:a16="http://schemas.microsoft.com/office/drawing/2014/main" id="{4F09854F-0EE2-5BBD-70B2-BBFF3E11FFE7}"/>
              </a:ext>
            </a:extLst>
          </p:cNvPr>
          <p:cNvGrpSpPr/>
          <p:nvPr/>
        </p:nvGrpSpPr>
        <p:grpSpPr>
          <a:xfrm>
            <a:off x="380776" y="348116"/>
            <a:ext cx="341156" cy="341166"/>
            <a:chOff x="380776" y="348116"/>
            <a:chExt cx="341156" cy="341166"/>
          </a:xfrm>
        </p:grpSpPr>
        <p:sp>
          <p:nvSpPr>
            <p:cNvPr id="20" name="标题 1">
              <a:extLst>
                <a:ext uri="{FF2B5EF4-FFF2-40B4-BE49-F238E27FC236}">
                  <a16:creationId xmlns:a16="http://schemas.microsoft.com/office/drawing/2014/main" id="{14EC3938-A22C-5CCA-0D4C-20CB94BF8171}"/>
                </a:ext>
              </a:extLst>
            </p:cNvPr>
            <p:cNvSpPr txBox="1"/>
            <p:nvPr/>
          </p:nvSpPr>
          <p:spPr>
            <a:xfrm>
              <a:off x="380791" y="518704"/>
              <a:ext cx="170580" cy="170578"/>
            </a:xfrm>
            <a:custGeom>
              <a:avLst/>
              <a:gdLst>
                <a:gd name="connsiteX0" fmla="*/ 129522 w 345806"/>
                <a:gd name="connsiteY0" fmla="*/ 0 h 345801"/>
                <a:gd name="connsiteX1" fmla="*/ 19648 w 345806"/>
                <a:gd name="connsiteY1" fmla="*/ 326159 h 345801"/>
                <a:gd name="connsiteX2" fmla="*/ 345807 w 345806"/>
                <a:gd name="connsiteY2" fmla="*/ 216285 h 345801"/>
                <a:gd name="connsiteX3" fmla="*/ 230683 w 345806"/>
                <a:gd name="connsiteY3" fmla="*/ 115123 h 345801"/>
                <a:gd name="connsiteX4" fmla="*/ 129522 w 345806"/>
                <a:gd name="connsiteY4" fmla="*/ 0 h 345801"/>
              </a:gdLst>
              <a:ahLst/>
              <a:cxnLst/>
              <a:rect l="l" t="t" r="r" b="b"/>
              <a:pathLst>
                <a:path w="345806" h="345801">
                  <a:moveTo>
                    <a:pt x="129522" y="0"/>
                  </a:moveTo>
                  <a:cubicBezTo>
                    <a:pt x="18612" y="142512"/>
                    <a:pt x="-30487" y="276025"/>
                    <a:pt x="19648" y="326159"/>
                  </a:cubicBezTo>
                  <a:cubicBezTo>
                    <a:pt x="69782" y="376294"/>
                    <a:pt x="203331" y="327159"/>
                    <a:pt x="345807" y="216285"/>
                  </a:cubicBezTo>
                  <a:cubicBezTo>
                    <a:pt x="307563" y="186540"/>
                    <a:pt x="268820" y="153260"/>
                    <a:pt x="230683" y="115123"/>
                  </a:cubicBezTo>
                  <a:cubicBezTo>
                    <a:pt x="192583" y="77023"/>
                    <a:pt x="159303" y="38244"/>
                    <a:pt x="129522" y="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a:extLst>
                <a:ext uri="{FF2B5EF4-FFF2-40B4-BE49-F238E27FC236}">
                  <a16:creationId xmlns:a16="http://schemas.microsoft.com/office/drawing/2014/main" id="{EDABD94E-D83C-E620-5513-0DA40A8D6F55}"/>
                </a:ext>
              </a:extLst>
            </p:cNvPr>
            <p:cNvSpPr txBox="1"/>
            <p:nvPr/>
          </p:nvSpPr>
          <p:spPr>
            <a:xfrm>
              <a:off x="551337" y="348126"/>
              <a:ext cx="170580" cy="170595"/>
            </a:xfrm>
            <a:custGeom>
              <a:avLst/>
              <a:gdLst>
                <a:gd name="connsiteX0" fmla="*/ 216285 w 345806"/>
                <a:gd name="connsiteY0" fmla="*/ 345801 h 345836"/>
                <a:gd name="connsiteX1" fmla="*/ 326160 w 345806"/>
                <a:gd name="connsiteY1" fmla="*/ 19641 h 345836"/>
                <a:gd name="connsiteX2" fmla="*/ 0 w 345806"/>
                <a:gd name="connsiteY2" fmla="*/ 129551 h 345836"/>
                <a:gd name="connsiteX3" fmla="*/ 115123 w 345806"/>
                <a:gd name="connsiteY3" fmla="*/ 230713 h 345836"/>
                <a:gd name="connsiteX4" fmla="*/ 216285 w 345806"/>
                <a:gd name="connsiteY4" fmla="*/ 345836 h 345836"/>
              </a:gdLst>
              <a:ahLst/>
              <a:cxnLst/>
              <a:rect l="l" t="t" r="r" b="b"/>
              <a:pathLst>
                <a:path w="345806" h="345836">
                  <a:moveTo>
                    <a:pt x="216285" y="345801"/>
                  </a:moveTo>
                  <a:cubicBezTo>
                    <a:pt x="327194" y="203325"/>
                    <a:pt x="376293" y="69776"/>
                    <a:pt x="326160" y="19641"/>
                  </a:cubicBezTo>
                  <a:cubicBezTo>
                    <a:pt x="276061" y="-30493"/>
                    <a:pt x="142476" y="18641"/>
                    <a:pt x="0" y="129551"/>
                  </a:cubicBezTo>
                  <a:cubicBezTo>
                    <a:pt x="38243" y="159296"/>
                    <a:pt x="76987" y="192576"/>
                    <a:pt x="115123" y="230713"/>
                  </a:cubicBezTo>
                  <a:cubicBezTo>
                    <a:pt x="153224" y="268814"/>
                    <a:pt x="186504" y="307593"/>
                    <a:pt x="216285" y="345836"/>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a:extLst>
                <a:ext uri="{FF2B5EF4-FFF2-40B4-BE49-F238E27FC236}">
                  <a16:creationId xmlns:a16="http://schemas.microsoft.com/office/drawing/2014/main" id="{429F95BD-AC75-7BFD-4E4F-7A4BB2F0394D}"/>
                </a:ext>
              </a:extLst>
            </p:cNvPr>
            <p:cNvSpPr txBox="1"/>
            <p:nvPr/>
          </p:nvSpPr>
          <p:spPr>
            <a:xfrm>
              <a:off x="380776" y="348116"/>
              <a:ext cx="170578" cy="170570"/>
            </a:xfrm>
            <a:custGeom>
              <a:avLst/>
              <a:gdLst>
                <a:gd name="connsiteX0" fmla="*/ 345801 w 345801"/>
                <a:gd name="connsiteY0" fmla="*/ 129536 h 345785"/>
                <a:gd name="connsiteX1" fmla="*/ 19642 w 345801"/>
                <a:gd name="connsiteY1" fmla="*/ 19626 h 345785"/>
                <a:gd name="connsiteX2" fmla="*/ 129516 w 345801"/>
                <a:gd name="connsiteY2" fmla="*/ 345785 h 345785"/>
                <a:gd name="connsiteX3" fmla="*/ 230678 w 345801"/>
                <a:gd name="connsiteY3" fmla="*/ 230662 h 345785"/>
                <a:gd name="connsiteX4" fmla="*/ 345801 w 345801"/>
                <a:gd name="connsiteY4" fmla="*/ 129500 h 345785"/>
              </a:gdLst>
              <a:ahLst/>
              <a:cxnLst/>
              <a:rect l="l" t="t" r="r" b="b"/>
              <a:pathLst>
                <a:path w="345801" h="345785">
                  <a:moveTo>
                    <a:pt x="345801" y="129536"/>
                  </a:moveTo>
                  <a:cubicBezTo>
                    <a:pt x="203326" y="18626"/>
                    <a:pt x="69776" y="-30473"/>
                    <a:pt x="19642" y="19626"/>
                  </a:cubicBezTo>
                  <a:cubicBezTo>
                    <a:pt x="-30492" y="69760"/>
                    <a:pt x="18642" y="203274"/>
                    <a:pt x="129516" y="345785"/>
                  </a:cubicBezTo>
                  <a:cubicBezTo>
                    <a:pt x="159261" y="307542"/>
                    <a:pt x="192542" y="268798"/>
                    <a:pt x="230678" y="230662"/>
                  </a:cubicBezTo>
                  <a:cubicBezTo>
                    <a:pt x="268778" y="192561"/>
                    <a:pt x="307558" y="159281"/>
                    <a:pt x="345801" y="129500"/>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a:extLst>
                <a:ext uri="{FF2B5EF4-FFF2-40B4-BE49-F238E27FC236}">
                  <a16:creationId xmlns:a16="http://schemas.microsoft.com/office/drawing/2014/main" id="{3EC904FD-A694-C559-C190-487A57F1A321}"/>
                </a:ext>
              </a:extLst>
            </p:cNvPr>
            <p:cNvSpPr txBox="1"/>
            <p:nvPr/>
          </p:nvSpPr>
          <p:spPr>
            <a:xfrm>
              <a:off x="551354" y="518686"/>
              <a:ext cx="170578" cy="170581"/>
            </a:xfrm>
            <a:custGeom>
              <a:avLst/>
              <a:gdLst>
                <a:gd name="connsiteX0" fmla="*/ 115123 w 345801"/>
                <a:gd name="connsiteY0" fmla="*/ 115123 h 345806"/>
                <a:gd name="connsiteX1" fmla="*/ 0 w 345801"/>
                <a:gd name="connsiteY1" fmla="*/ 216285 h 345806"/>
                <a:gd name="connsiteX2" fmla="*/ 326160 w 345801"/>
                <a:gd name="connsiteY2" fmla="*/ 326159 h 345806"/>
                <a:gd name="connsiteX3" fmla="*/ 216285 w 345801"/>
                <a:gd name="connsiteY3" fmla="*/ 0 h 345806"/>
                <a:gd name="connsiteX4" fmla="*/ 115123 w 345801"/>
                <a:gd name="connsiteY4" fmla="*/ 115123 h 345806"/>
              </a:gdLst>
              <a:ahLst/>
              <a:cxnLst/>
              <a:rect l="l" t="t" r="r" b="b"/>
              <a:pathLst>
                <a:path w="345801" h="345806">
                  <a:moveTo>
                    <a:pt x="115123" y="115123"/>
                  </a:moveTo>
                  <a:cubicBezTo>
                    <a:pt x="77023" y="153224"/>
                    <a:pt x="38243" y="186504"/>
                    <a:pt x="0" y="216285"/>
                  </a:cubicBezTo>
                  <a:cubicBezTo>
                    <a:pt x="142476" y="327195"/>
                    <a:pt x="276025" y="376294"/>
                    <a:pt x="326160" y="326159"/>
                  </a:cubicBezTo>
                  <a:cubicBezTo>
                    <a:pt x="376293" y="276025"/>
                    <a:pt x="327159" y="142512"/>
                    <a:pt x="216285" y="0"/>
                  </a:cubicBezTo>
                  <a:cubicBezTo>
                    <a:pt x="186540" y="38244"/>
                    <a:pt x="153260" y="77023"/>
                    <a:pt x="115123" y="115123"/>
                  </a:cubicBezTo>
                  <a:close/>
                </a:path>
              </a:pathLst>
            </a:custGeom>
            <a:noFill/>
            <a:ln w="3569"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pic>
        <p:nvPicPr>
          <p:cNvPr id="14" name="图片 13">
            <a:extLst>
              <a:ext uri="{FF2B5EF4-FFF2-40B4-BE49-F238E27FC236}">
                <a16:creationId xmlns:a16="http://schemas.microsoft.com/office/drawing/2014/main" id="{FC4C83A2-C14D-1C37-CF30-399D956F74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0291" y="165834"/>
            <a:ext cx="8197646" cy="6303492"/>
          </a:xfrm>
          <a:prstGeom prst="rect">
            <a:avLst/>
          </a:prstGeom>
        </p:spPr>
      </p:pic>
      <p:sp>
        <p:nvSpPr>
          <p:cNvPr id="24" name="标题 1">
            <a:extLst>
              <a:ext uri="{FF2B5EF4-FFF2-40B4-BE49-F238E27FC236}">
                <a16:creationId xmlns:a16="http://schemas.microsoft.com/office/drawing/2014/main" id="{74168B65-2617-DFBD-848C-893522075120}"/>
              </a:ext>
            </a:extLst>
          </p:cNvPr>
          <p:cNvSpPr txBox="1"/>
          <p:nvPr/>
        </p:nvSpPr>
        <p:spPr>
          <a:xfrm>
            <a:off x="870659" y="263190"/>
            <a:ext cx="10377569" cy="536419"/>
          </a:xfrm>
          <a:prstGeom prst="rect">
            <a:avLst/>
          </a:prstGeom>
          <a:noFill/>
          <a:ln>
            <a:noFill/>
          </a:ln>
        </p:spPr>
        <p:txBody>
          <a:bodyPr vert="horz" wrap="square" lIns="0" tIns="0" rIns="0" bIns="0" rtlCol="0" anchor="t"/>
          <a:lstStyle/>
          <a:p>
            <a:pPr algn="l">
              <a:lnSpc>
                <a:spcPct val="130000"/>
              </a:lnSpc>
            </a:pPr>
            <a:r>
              <a:rPr kumimoji="1" lang="zh-CN" altLang="en-US" sz="2800" b="1" dirty="0">
                <a:ln w="8890">
                  <a:noFill/>
                </a:ln>
                <a:solidFill>
                  <a:srgbClr val="262626">
                    <a:alpha val="100000"/>
                  </a:srgbClr>
                </a:solidFill>
                <a:latin typeface="微软雅黑" panose="020B0503020204020204" pitchFamily="34" charset="-122"/>
                <a:ea typeface="微软雅黑" panose="020B0503020204020204" pitchFamily="34" charset="-122"/>
                <a:cs typeface="Source Han Sans CN Bold" panose="020B0800000000000000" charset="-122"/>
              </a:rPr>
              <a:t>工程实现：整体流程</a:t>
            </a:r>
            <a:endParaRPr kumimoji="1" lang="zh-CN" altLang="en-US" b="1"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BC0840F8-BB68-9ADD-2BEB-32D3E878216D}"/>
              </a:ext>
            </a:extLst>
          </p:cNvPr>
          <p:cNvSpPr txBox="1"/>
          <p:nvPr/>
        </p:nvSpPr>
        <p:spPr>
          <a:xfrm>
            <a:off x="380776" y="1534069"/>
            <a:ext cx="5770299" cy="707886"/>
          </a:xfrm>
          <a:prstGeom prst="rect">
            <a:avLst/>
          </a:prstGeom>
          <a:noFill/>
        </p:spPr>
        <p:txBody>
          <a:bodyPr wrap="square">
            <a:spAutoFit/>
          </a:bodyPr>
          <a:lstStyle/>
          <a:p>
            <a:r>
              <a:rPr lang="zh-CN" altLang="en-US" sz="2000" b="1" dirty="0"/>
              <a:t>项目代码开源：</a:t>
            </a:r>
            <a:endParaRPr lang="en-US" altLang="zh-CN" sz="2000" b="1" dirty="0"/>
          </a:p>
          <a:p>
            <a:r>
              <a:rPr lang="zh-CN" altLang="en-US" sz="2000" dirty="0">
                <a:hlinkClick r:id="rId4"/>
              </a:rPr>
              <a:t>https://github.com/Fraserrr/BERT-News-Analyzer</a:t>
            </a:r>
            <a:r>
              <a:rPr lang="zh-CN" altLang="en-US" sz="2000" dirty="0"/>
              <a:t> </a:t>
            </a:r>
          </a:p>
        </p:txBody>
      </p:sp>
    </p:spTree>
    <p:extLst>
      <p:ext uri="{BB962C8B-B14F-4D97-AF65-F5344CB8AC3E}">
        <p14:creationId xmlns:p14="http://schemas.microsoft.com/office/powerpoint/2010/main" val="306515332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DIAGRAM_VIRTUALLY_FRAME" val="{&quot;height&quot;:343.1555905511811,&quot;left&quot;:52,&quot;top&quot;:139.8444094488189,&quot;width&quot;:856.0677165354331}"/>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310.178031496063,&quot;left&quot;:382.63047244094486,&quot;top&quot;:149.51897637795275,&quot;width&quot;:425.0385826771653}"/>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310.178031496063,&quot;left&quot;:382.63047244094486,&quot;top&quot;:149.51897637795275,&quot;width&quot;:425.0385826771653}"/>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310.178031496063,&quot;left&quot;:382.63047244094486,&quot;top&quot;:149.51897637795275,&quot;width&quot;:425.0385826771653}"/>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262.86519685039366,&quot;left&quot;:0,&quot;top&quot;:164.9124409448818,&quot;width&quot;:902.555590551181}"/>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262.86519685039366,&quot;left&quot;:0,&quot;top&quot;:164.9124409448818,&quot;width&quot;:902.555590551181}"/>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262.86519685039366,&quot;left&quot;:0,&quot;top&quot;:164.9124409448818,&quot;width&quot;:902.555590551181}"/>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262.86519685039366,&quot;left&quot;:0,&quot;top&quot;:164.9124409448818,&quot;width&quot;:902.555590551181}"/>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262.86519685039366,&quot;left&quot;:0,&quot;top&quot;:164.9124409448818,&quot;width&quot;:902.555590551181}"/>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262.86519685039366,&quot;left&quot;:0,&quot;top&quot;:164.9124409448818,&quot;width&quot;:902.555590551181}"/>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262.86519685039366,&quot;left&quot;:0,&quot;top&quot;:164.9124409448818,&quot;width&quot;:902.555590551181}"/>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343.1555905511811,&quot;left&quot;:52,&quot;top&quot;:139.8444094488189,&quot;width&quot;:856.0677165354331}"/>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262.86519685039366,&quot;left&quot;:0,&quot;top&quot;:164.9124409448818,&quot;width&quot;:902.555590551181}"/>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262.86519685039366,&quot;left&quot;:0,&quot;top&quot;:164.9124409448818,&quot;width&quot;:902.555590551181}"/>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262.86519685039366,&quot;left&quot;:0,&quot;top&quot;:164.9124409448818,&quot;width&quot;:902.555590551181}"/>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343.1555905511811,&quot;left&quot;:52,&quot;top&quot;:139.8444094488189,&quot;width&quot;:856.0677165354331}"/>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338.6466141732284,&quot;left&quot;:145.54771653543307,&quot;top&quot;:97.35338582677164,&quot;width&quot;:787.452283464567}"/>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343.1555905511811,&quot;left&quot;:52,&quot;top&quot;:139.8444094488189,&quot;width&quot;:856.0677165354331}"/>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45.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48.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49.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343.1555905511811,&quot;left&quot;:52,&quot;top&quot;:139.8444094488189,&quot;width&quot;:856.0677165354331}"/>
</p:tagLst>
</file>

<file path=ppt/tags/tag50.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51.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52.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53.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54.xml><?xml version="1.0" encoding="utf-8"?>
<p:tagLst xmlns:a="http://schemas.openxmlformats.org/drawingml/2006/main" xmlns:r="http://schemas.openxmlformats.org/officeDocument/2006/relationships" xmlns:p="http://schemas.openxmlformats.org/presentationml/2006/main">
  <p:tag name="KSO_WM_DIAGRAM_VIRTUALLY_FRAME" val="{&quot;height&quot;:393.3418110236221,&quot;left&quot;:365.6,&quot;top&quot;:94.65811023622047,&quot;width&quot;:480.4}"/>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343.1555905511811,&quot;left&quot;:52,&quot;top&quot;:139.8444094488189,&quot;width&quot;:856.0677165354331}"/>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343.1555905511811,&quot;left&quot;:52,&quot;top&quot;:139.8444094488189,&quot;width&quot;:856.0677165354331}"/>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343.1555905511811,&quot;left&quot;:52,&quot;top&quot;:139.8444094488189,&quot;width&quot;:856.0677165354331}"/>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310.178031496063,&quot;left&quot;:382.63047244094486,&quot;top&quot;:149.51897637795275,&quot;width&quot;:425.0385826771653}"/>
</p:tagLst>
</file>

<file path=ppt/theme/theme1.xml><?xml version="1.0" encoding="utf-8"?>
<a:theme xmlns:a="http://schemas.openxmlformats.org/drawingml/2006/main" name="Office 主题​​">
  <a:themeElements>
    <a:clrScheme name="Office">
      <a:dk1>
        <a:srgbClr val="000000"/>
      </a:dk1>
      <a:lt1>
        <a:srgbClr val="FFFFFF"/>
      </a:lt1>
      <a:dk2>
        <a:srgbClr val="000000"/>
      </a:dk2>
      <a:lt2>
        <a:srgbClr val="FFFFFF"/>
      </a:lt2>
      <a:accent1>
        <a:srgbClr val="157FFF"/>
      </a:accent1>
      <a:accent2>
        <a:srgbClr val="15D3DD"/>
      </a:accent2>
      <a:accent3>
        <a:srgbClr val="00B0F0"/>
      </a:accent3>
      <a:accent4>
        <a:srgbClr val="2278F2"/>
      </a:accent4>
      <a:accent5>
        <a:srgbClr val="0B57C3"/>
      </a:accent5>
      <a:accent6>
        <a:srgbClr val="5CD3FF"/>
      </a:accent6>
      <a:hlink>
        <a:srgbClr val="000000"/>
      </a:hlink>
      <a:folHlink>
        <a:srgbClr val="00000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TotalTime>
  <Words>873</Words>
  <Application>Microsoft Office PowerPoint</Application>
  <PresentationFormat>宽屏</PresentationFormat>
  <Paragraphs>60</Paragraphs>
  <Slides>10</Slides>
  <Notes>10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微软雅黑 Light</vt:lpstr>
      <vt:lpstr>微软雅黑</vt:lpstr>
      <vt:lpstr>等线</vt:lpstr>
      <vt:lpstr>Arial</vt:lpstr>
      <vt:lpstr>Source Han Sans CN Bold</vt:lpstr>
      <vt:lpstr>Microsoft YaHei Light</vt:lpstr>
      <vt:lpstr>Source Han Sans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Y.J. Wang</cp:lastModifiedBy>
  <cp:revision>92</cp:revision>
  <dcterms:created xsi:type="dcterms:W3CDTF">2025-05-15T08:00:17Z</dcterms:created>
  <dcterms:modified xsi:type="dcterms:W3CDTF">2025-06-26T07:02:28Z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E773E078809040A8A2BF9E94153A89D7_12</vt:lpwstr>
  </property>
  <property fmtid="{D5CDD505-2E9C-101B-9397-08002B2CF9AE}" pid="3" name="KSOProductBuildVer">
    <vt:lpwstr>2052-12.1.0.19770</vt:lpwstr>
  </property>
</Properties>
</file>